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6775161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0" name="Shape 24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Kerka belgicany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1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 názvu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 lIns="45699" tIns="45699" rIns="45699" bIns="45699"/>
          <a:lstStyle>
            <a:lvl1pPr algn="l">
              <a:lnSpc>
                <a:spcPct val="90000"/>
              </a:lnSpc>
            </a:lvl1pPr>
          </a:lstStyle>
          <a:p>
            <a:r>
              <a:t>Text názvu</a:t>
            </a:r>
          </a:p>
        </p:txBody>
      </p:sp>
      <p:sp>
        <p:nvSpPr>
          <p:cNvPr id="93" name="Text úrovně 1…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lIns="45699" tIns="45699" rIns="45699" bIns="45699"/>
          <a:lstStyle>
            <a:lvl1pPr indent="-257175">
              <a:lnSpc>
                <a:spcPct val="90000"/>
              </a:lnSpc>
              <a:buClr>
                <a:srgbClr val="000000"/>
              </a:buClr>
              <a:buSzPts val="2800"/>
              <a:defRPr sz="2800"/>
            </a:lvl1pPr>
            <a:lvl2pPr marL="685800" indent="-257175">
              <a:lnSpc>
                <a:spcPct val="90000"/>
              </a:lnSpc>
              <a:buClr>
                <a:srgbClr val="000000"/>
              </a:buClr>
              <a:buSzPts val="2800"/>
              <a:buChar char="•"/>
              <a:defRPr sz="2800"/>
            </a:lvl2pPr>
            <a:lvl3pPr marL="1028700" indent="-257175">
              <a:lnSpc>
                <a:spcPct val="90000"/>
              </a:lnSpc>
              <a:buClr>
                <a:srgbClr val="000000"/>
              </a:buClr>
              <a:buSzPts val="2800"/>
              <a:defRPr sz="2800"/>
            </a:lvl3pPr>
            <a:lvl4pPr marL="1371600" indent="-257175">
              <a:lnSpc>
                <a:spcPct val="90000"/>
              </a:lnSpc>
              <a:buClr>
                <a:srgbClr val="000000"/>
              </a:buClr>
              <a:buSzPts val="2800"/>
              <a:buChar char="•"/>
              <a:defRPr sz="2800"/>
            </a:lvl4pPr>
            <a:lvl5pPr marL="1714500" indent="-257175">
              <a:lnSpc>
                <a:spcPct val="90000"/>
              </a:lnSpc>
              <a:buClr>
                <a:srgbClr val="000000"/>
              </a:buClr>
              <a:buSzPts val="2800"/>
              <a:buChar char="•"/>
              <a:defRPr sz="28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9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8291368" y="6429712"/>
            <a:ext cx="223982" cy="2184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 názvu"/>
          <p:cNvSpPr txBox="1">
            <a:spLocks noGrp="1"/>
          </p:cNvSpPr>
          <p:nvPr>
            <p:ph type="title"/>
          </p:nvPr>
        </p:nvSpPr>
        <p:spPr>
          <a:xfrm>
            <a:off x="623887" y="1709739"/>
            <a:ext cx="7886701" cy="2852737"/>
          </a:xfrm>
          <a:prstGeom prst="rect">
            <a:avLst/>
          </a:prstGeom>
        </p:spPr>
        <p:txBody>
          <a:bodyPr lIns="45699" tIns="45699" rIns="45699" bIns="45699" anchor="b"/>
          <a:lstStyle>
            <a:lvl1pPr algn="l">
              <a:lnSpc>
                <a:spcPct val="90000"/>
              </a:lnSpc>
              <a:defRPr sz="4500"/>
            </a:lvl1pPr>
          </a:lstStyle>
          <a:p>
            <a:r>
              <a:t>Text názvu</a:t>
            </a:r>
          </a:p>
        </p:txBody>
      </p:sp>
      <p:sp>
        <p:nvSpPr>
          <p:cNvPr id="10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623887" y="4589462"/>
            <a:ext cx="7886701" cy="1500189"/>
          </a:xfrm>
          <a:prstGeom prst="rect">
            <a:avLst/>
          </a:prstGeom>
        </p:spPr>
        <p:txBody>
          <a:bodyPr lIns="45699" tIns="45699" rIns="45699" bIns="45699"/>
          <a:lstStyle>
            <a:lvl1pPr marL="171450" indent="0">
              <a:lnSpc>
                <a:spcPct val="90000"/>
              </a:lnSpc>
              <a:buSzTx/>
              <a:buFontTx/>
              <a:buNone/>
              <a:defRPr sz="1800">
                <a:solidFill>
                  <a:srgbClr val="888888"/>
                </a:solidFill>
              </a:defRPr>
            </a:lvl1pPr>
            <a:lvl2pPr marL="171450" indent="342900">
              <a:lnSpc>
                <a:spcPct val="90000"/>
              </a:lnSpc>
              <a:buSzTx/>
              <a:buFontTx/>
              <a:buNone/>
              <a:defRPr sz="1800">
                <a:solidFill>
                  <a:srgbClr val="888888"/>
                </a:solidFill>
              </a:defRPr>
            </a:lvl2pPr>
            <a:lvl3pPr marL="171450" indent="685800">
              <a:lnSpc>
                <a:spcPct val="90000"/>
              </a:lnSpc>
              <a:buSzTx/>
              <a:buFontTx/>
              <a:buNone/>
              <a:defRPr sz="1800">
                <a:solidFill>
                  <a:srgbClr val="888888"/>
                </a:solidFill>
              </a:defRPr>
            </a:lvl3pPr>
            <a:lvl4pPr marL="171450" indent="1028700">
              <a:lnSpc>
                <a:spcPct val="90000"/>
              </a:lnSpc>
              <a:buSzTx/>
              <a:buFontTx/>
              <a:buNone/>
              <a:defRPr sz="1800">
                <a:solidFill>
                  <a:srgbClr val="888888"/>
                </a:solidFill>
              </a:defRPr>
            </a:lvl4pPr>
            <a:lvl5pPr marL="171450" indent="1371600">
              <a:lnSpc>
                <a:spcPct val="90000"/>
              </a:lnSpc>
              <a:buSzTx/>
              <a:buFontTx/>
              <a:buNone/>
              <a:defRPr sz="1800">
                <a:solidFill>
                  <a:srgbClr val="888888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03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8291368" y="6429712"/>
            <a:ext cx="223982" cy="2184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 názvu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 lIns="45699" tIns="45699" rIns="45699" bIns="45699"/>
          <a:lstStyle>
            <a:lvl1pPr algn="l">
              <a:lnSpc>
                <a:spcPct val="90000"/>
              </a:lnSpc>
            </a:lvl1pPr>
          </a:lstStyle>
          <a:p>
            <a:r>
              <a:t>Text názvu</a:t>
            </a:r>
          </a:p>
        </p:txBody>
      </p:sp>
      <p:sp>
        <p:nvSpPr>
          <p:cNvPr id="111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 lIns="45699" tIns="45699" rIns="45699" bIns="45699"/>
          <a:lstStyle>
            <a:lvl1pPr indent="-257175">
              <a:lnSpc>
                <a:spcPct val="90000"/>
              </a:lnSpc>
              <a:buClr>
                <a:srgbClr val="000000"/>
              </a:buClr>
              <a:buSzPts val="2800"/>
              <a:defRPr sz="2800"/>
            </a:lvl1pPr>
            <a:lvl2pPr marL="685800" indent="-257175">
              <a:lnSpc>
                <a:spcPct val="90000"/>
              </a:lnSpc>
              <a:buClr>
                <a:srgbClr val="000000"/>
              </a:buClr>
              <a:buSzPts val="2800"/>
              <a:buChar char="•"/>
              <a:defRPr sz="2800"/>
            </a:lvl2pPr>
            <a:lvl3pPr marL="1028700" indent="-257175">
              <a:lnSpc>
                <a:spcPct val="90000"/>
              </a:lnSpc>
              <a:buClr>
                <a:srgbClr val="000000"/>
              </a:buClr>
              <a:buSzPts val="2800"/>
              <a:defRPr sz="2800"/>
            </a:lvl3pPr>
            <a:lvl4pPr marL="1371600" indent="-257175">
              <a:lnSpc>
                <a:spcPct val="90000"/>
              </a:lnSpc>
              <a:buClr>
                <a:srgbClr val="000000"/>
              </a:buClr>
              <a:buSzPts val="2800"/>
              <a:buChar char="•"/>
              <a:defRPr sz="2800"/>
            </a:lvl4pPr>
            <a:lvl5pPr marL="1714500" indent="-257175">
              <a:lnSpc>
                <a:spcPct val="90000"/>
              </a:lnSpc>
              <a:buClr>
                <a:srgbClr val="000000"/>
              </a:buClr>
              <a:buSzPts val="2800"/>
              <a:buChar char="•"/>
              <a:defRPr sz="28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12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8291368" y="6429712"/>
            <a:ext cx="223982" cy="2184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 názvu"/>
          <p:cNvSpPr txBox="1">
            <a:spLocks noGrp="1"/>
          </p:cNvSpPr>
          <p:nvPr>
            <p:ph type="title"/>
          </p:nvPr>
        </p:nvSpPr>
        <p:spPr>
          <a:xfrm>
            <a:off x="629841" y="365125"/>
            <a:ext cx="7886701" cy="1325564"/>
          </a:xfrm>
          <a:prstGeom prst="rect">
            <a:avLst/>
          </a:prstGeom>
        </p:spPr>
        <p:txBody>
          <a:bodyPr lIns="45699" tIns="45699" rIns="45699" bIns="45699"/>
          <a:lstStyle>
            <a:lvl1pPr algn="l">
              <a:lnSpc>
                <a:spcPct val="90000"/>
              </a:lnSpc>
            </a:lvl1pPr>
          </a:lstStyle>
          <a:p>
            <a:r>
              <a:t>Text názvu</a:t>
            </a:r>
          </a:p>
        </p:txBody>
      </p:sp>
      <p:sp>
        <p:nvSpPr>
          <p:cNvPr id="120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629841" y="1681164"/>
            <a:ext cx="3868343" cy="823914"/>
          </a:xfrm>
          <a:prstGeom prst="rect">
            <a:avLst/>
          </a:prstGeom>
        </p:spPr>
        <p:txBody>
          <a:bodyPr lIns="45699" tIns="45699" rIns="45699" bIns="45699" anchor="b"/>
          <a:lstStyle>
            <a:lvl1pPr marL="171450" indent="0">
              <a:lnSpc>
                <a:spcPct val="90000"/>
              </a:lnSpc>
              <a:buSzTx/>
              <a:buFontTx/>
              <a:buNone/>
              <a:defRPr sz="1800" b="1"/>
            </a:lvl1pPr>
            <a:lvl2pPr marL="171450" indent="342900">
              <a:lnSpc>
                <a:spcPct val="90000"/>
              </a:lnSpc>
              <a:buSzTx/>
              <a:buFontTx/>
              <a:buNone/>
              <a:defRPr sz="1800" b="1"/>
            </a:lvl2pPr>
            <a:lvl3pPr marL="171450" indent="685800">
              <a:lnSpc>
                <a:spcPct val="90000"/>
              </a:lnSpc>
              <a:buSzTx/>
              <a:buFontTx/>
              <a:buNone/>
              <a:defRPr sz="1800" b="1"/>
            </a:lvl3pPr>
            <a:lvl4pPr marL="171450" indent="1028700">
              <a:lnSpc>
                <a:spcPct val="90000"/>
              </a:lnSpc>
              <a:buSzTx/>
              <a:buFontTx/>
              <a:buNone/>
              <a:defRPr sz="1800" b="1"/>
            </a:lvl4pPr>
            <a:lvl5pPr marL="171450" indent="1371600">
              <a:lnSpc>
                <a:spcPct val="90000"/>
              </a:lnSpc>
              <a:buSzTx/>
              <a:buFontTx/>
              <a:buNone/>
              <a:defRPr sz="1800" b="1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21" name="Google Shape;109;p18"/>
          <p:cNvSpPr txBox="1">
            <a:spLocks noGrp="1"/>
          </p:cNvSpPr>
          <p:nvPr>
            <p:ph type="body" sz="quarter" idx="13"/>
          </p:nvPr>
        </p:nvSpPr>
        <p:spPr>
          <a:xfrm>
            <a:off x="4629150" y="1681164"/>
            <a:ext cx="3887392" cy="823914"/>
          </a:xfrm>
          <a:prstGeom prst="rect">
            <a:avLst/>
          </a:prstGeom>
        </p:spPr>
        <p:txBody>
          <a:bodyPr lIns="45699" tIns="45699" rIns="45699" bIns="45699" anchor="b"/>
          <a:lstStyle/>
          <a:p>
            <a:pPr indent="-257175">
              <a:lnSpc>
                <a:spcPct val="90000"/>
              </a:lnSpc>
              <a:buClr>
                <a:srgbClr val="000000"/>
              </a:buClr>
              <a:buSzPts val="2800"/>
              <a:defRPr sz="2800"/>
            </a:pPr>
            <a:endParaRPr/>
          </a:p>
        </p:txBody>
      </p:sp>
      <p:sp>
        <p:nvSpPr>
          <p:cNvPr id="122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8291368" y="6429712"/>
            <a:ext cx="223982" cy="2184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názvu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 lIns="45699" tIns="45699" rIns="45699" bIns="45699"/>
          <a:lstStyle>
            <a:lvl1pPr algn="l">
              <a:lnSpc>
                <a:spcPct val="90000"/>
              </a:lnSpc>
            </a:lvl1pPr>
          </a:lstStyle>
          <a:p>
            <a:r>
              <a:t>Text názvu</a:t>
            </a:r>
          </a:p>
        </p:txBody>
      </p:sp>
      <p:sp>
        <p:nvSpPr>
          <p:cNvPr id="130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8291368" y="6429712"/>
            <a:ext cx="223982" cy="2184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8291368" y="6429712"/>
            <a:ext cx="223982" cy="2184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 názvu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80" cy="1600200"/>
          </a:xfrm>
          <a:prstGeom prst="rect">
            <a:avLst/>
          </a:prstGeom>
        </p:spPr>
        <p:txBody>
          <a:bodyPr lIns="45699" tIns="45699" rIns="45699" bIns="45699" anchor="b"/>
          <a:lstStyle>
            <a:lvl1pPr algn="l">
              <a:lnSpc>
                <a:spcPct val="90000"/>
              </a:lnSpc>
              <a:defRPr sz="2400"/>
            </a:lvl1pPr>
          </a:lstStyle>
          <a:p>
            <a:r>
              <a:t>Text názvu</a:t>
            </a:r>
          </a:p>
        </p:txBody>
      </p:sp>
      <p:sp>
        <p:nvSpPr>
          <p:cNvPr id="145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3887389" y="987425"/>
            <a:ext cx="4629153" cy="4873626"/>
          </a:xfrm>
          <a:prstGeom prst="rect">
            <a:avLst/>
          </a:prstGeom>
        </p:spPr>
        <p:txBody>
          <a:bodyPr lIns="45699" tIns="45699" rIns="45699" bIns="45699"/>
          <a:lstStyle>
            <a:lvl1pPr indent="-323850">
              <a:lnSpc>
                <a:spcPct val="90000"/>
              </a:lnSpc>
              <a:buClr>
                <a:srgbClr val="000000"/>
              </a:buClr>
              <a:buSzPts val="2400"/>
              <a:defRPr sz="2400"/>
            </a:lvl1pPr>
            <a:lvl2pPr marL="685800" indent="-323850">
              <a:lnSpc>
                <a:spcPct val="90000"/>
              </a:lnSpc>
              <a:buClr>
                <a:srgbClr val="000000"/>
              </a:buClr>
              <a:buSzPts val="2400"/>
              <a:buChar char="•"/>
              <a:defRPr sz="2400"/>
            </a:lvl2pPr>
            <a:lvl3pPr marL="1028700" indent="-323850">
              <a:lnSpc>
                <a:spcPct val="90000"/>
              </a:lnSpc>
              <a:buClr>
                <a:srgbClr val="000000"/>
              </a:buClr>
              <a:buSzPts val="2400"/>
              <a:defRPr sz="2400"/>
            </a:lvl3pPr>
            <a:lvl4pPr marL="1371600" indent="-323850">
              <a:lnSpc>
                <a:spcPct val="90000"/>
              </a:lnSpc>
              <a:buClr>
                <a:srgbClr val="000000"/>
              </a:buClr>
              <a:buSzPts val="2400"/>
              <a:buChar char="•"/>
              <a:defRPr sz="2400"/>
            </a:lvl4pPr>
            <a:lvl5pPr marL="1714500" indent="-323850">
              <a:lnSpc>
                <a:spcPct val="90000"/>
              </a:lnSpc>
              <a:buClr>
                <a:srgbClr val="000000"/>
              </a:buClr>
              <a:buSzPts val="2400"/>
              <a:buChar char="•"/>
              <a:defRPr sz="24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46" name="Google Shape;119;p21"/>
          <p:cNvSpPr txBox="1">
            <a:spLocks noGrp="1"/>
          </p:cNvSpPr>
          <p:nvPr>
            <p:ph type="body" sz="quarter" idx="13"/>
          </p:nvPr>
        </p:nvSpPr>
        <p:spPr>
          <a:xfrm>
            <a:off x="629839" y="2057400"/>
            <a:ext cx="2949181" cy="3811588"/>
          </a:xfrm>
          <a:prstGeom prst="rect">
            <a:avLst/>
          </a:prstGeom>
        </p:spPr>
        <p:txBody>
          <a:bodyPr lIns="45699" tIns="45699" rIns="45699" bIns="45699"/>
          <a:lstStyle/>
          <a:p>
            <a:pPr indent="-257175">
              <a:lnSpc>
                <a:spcPct val="90000"/>
              </a:lnSpc>
              <a:buClr>
                <a:srgbClr val="000000"/>
              </a:buClr>
              <a:buSzPts val="2800"/>
              <a:defRPr sz="2800"/>
            </a:pPr>
            <a:endParaRPr/>
          </a:p>
        </p:txBody>
      </p:sp>
      <p:sp>
        <p:nvSpPr>
          <p:cNvPr id="147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8291368" y="6429712"/>
            <a:ext cx="223982" cy="2184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 názvu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80" cy="1600200"/>
          </a:xfrm>
          <a:prstGeom prst="rect">
            <a:avLst/>
          </a:prstGeom>
        </p:spPr>
        <p:txBody>
          <a:bodyPr lIns="45699" tIns="45699" rIns="45699" bIns="45699" anchor="b"/>
          <a:lstStyle>
            <a:lvl1pPr algn="l">
              <a:lnSpc>
                <a:spcPct val="90000"/>
              </a:lnSpc>
              <a:defRPr sz="2400"/>
            </a:lvl1pPr>
          </a:lstStyle>
          <a:p>
            <a:r>
              <a:t>Text názvu</a:t>
            </a:r>
          </a:p>
        </p:txBody>
      </p:sp>
      <p:sp>
        <p:nvSpPr>
          <p:cNvPr id="155" name="Google Shape;123;p22"/>
          <p:cNvSpPr>
            <a:spLocks noGrp="1"/>
          </p:cNvSpPr>
          <p:nvPr>
            <p:ph type="pic" sz="half" idx="13"/>
          </p:nvPr>
        </p:nvSpPr>
        <p:spPr>
          <a:xfrm>
            <a:off x="3887389" y="987425"/>
            <a:ext cx="4629153" cy="487362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56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629841" y="2057400"/>
            <a:ext cx="2949180" cy="3811588"/>
          </a:xfrm>
          <a:prstGeom prst="rect">
            <a:avLst/>
          </a:prstGeom>
        </p:spPr>
        <p:txBody>
          <a:bodyPr lIns="45699" tIns="45699" rIns="45699" bIns="45699"/>
          <a:lstStyle>
            <a:lvl1pPr marL="171450" indent="0">
              <a:lnSpc>
                <a:spcPct val="90000"/>
              </a:lnSpc>
              <a:buSzTx/>
              <a:buFontTx/>
              <a:buNone/>
              <a:defRPr sz="1200"/>
            </a:lvl1pPr>
            <a:lvl2pPr marL="171450" indent="342900">
              <a:lnSpc>
                <a:spcPct val="90000"/>
              </a:lnSpc>
              <a:buSzTx/>
              <a:buFontTx/>
              <a:buNone/>
              <a:defRPr sz="1200"/>
            </a:lvl2pPr>
            <a:lvl3pPr marL="171450" indent="685800">
              <a:lnSpc>
                <a:spcPct val="90000"/>
              </a:lnSpc>
              <a:buSzTx/>
              <a:buFontTx/>
              <a:buNone/>
              <a:defRPr sz="1200"/>
            </a:lvl3pPr>
            <a:lvl4pPr marL="171450" indent="1028700">
              <a:lnSpc>
                <a:spcPct val="90000"/>
              </a:lnSpc>
              <a:buSzTx/>
              <a:buFontTx/>
              <a:buNone/>
              <a:defRPr sz="1200"/>
            </a:lvl4pPr>
            <a:lvl5pPr marL="171450" indent="1371600">
              <a:lnSpc>
                <a:spcPct val="90000"/>
              </a:lnSpc>
              <a:buSzTx/>
              <a:buFontTx/>
              <a:buNone/>
              <a:defRPr sz="12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57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8291368" y="6429712"/>
            <a:ext cx="223982" cy="2184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21" name="Text úrovně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2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názvu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Text názvu</a:t>
            </a:r>
          </a:p>
        </p:txBody>
      </p:sp>
      <p:sp>
        <p:nvSpPr>
          <p:cNvPr id="30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9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0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48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9" name="Zástupný symbol pro text 4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názvu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 názvu</a:t>
            </a:r>
          </a:p>
        </p:txBody>
      </p:sp>
      <p:sp>
        <p:nvSpPr>
          <p:cNvPr id="73" name="Text úrovně 1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4" name="Zástupný symbol pro text 3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názvu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 názvu</a:t>
            </a:r>
          </a:p>
        </p:txBody>
      </p:sp>
      <p:sp>
        <p:nvSpPr>
          <p:cNvPr id="83" name="Zástupný symbol pro obrázek 2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8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pozemnihokej.cz/2019/08/07/metodika-horsta-weina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3" y="1757284"/>
            <a:ext cx="7285038" cy="4991101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Nadpis 1"/>
          <p:cNvSpPr txBox="1">
            <a:spLocks noGrp="1"/>
          </p:cNvSpPr>
          <p:nvPr>
            <p:ph type="ctrTitle"/>
          </p:nvPr>
        </p:nvSpPr>
        <p:spPr>
          <a:xfrm>
            <a:off x="549454" y="405649"/>
            <a:ext cx="7772401" cy="1470026"/>
          </a:xfrm>
          <a:prstGeom prst="rect">
            <a:avLst/>
          </a:prstGeom>
          <a:solidFill>
            <a:srgbClr val="E6B9B8"/>
          </a:solidFill>
        </p:spPr>
        <p:txBody>
          <a:bodyPr>
            <a:normAutofit fontScale="90000"/>
          </a:bodyPr>
          <a:lstStyle/>
          <a:p>
            <a:pPr defTabSz="877823">
              <a:defRPr sz="5664" b="1">
                <a:solidFill>
                  <a:srgbClr val="FF0000"/>
                </a:solidFill>
              </a:defRPr>
            </a:pPr>
            <a:r>
              <a:rPr dirty="0"/>
              <a:t>SK </a:t>
            </a:r>
            <a:r>
              <a:rPr dirty="0" err="1"/>
              <a:t>SLAVIA</a:t>
            </a:r>
            <a:r>
              <a:rPr dirty="0"/>
              <a:t> PRAHA </a:t>
            </a:r>
            <a:br>
              <a:rPr dirty="0"/>
            </a:br>
            <a:r>
              <a:rPr sz="3743" dirty="0"/>
              <a:t>– </a:t>
            </a:r>
            <a:r>
              <a:rPr sz="3743" dirty="0" err="1"/>
              <a:t>pozemní</a:t>
            </a:r>
            <a:r>
              <a:rPr sz="3743" dirty="0"/>
              <a:t> </a:t>
            </a:r>
            <a:r>
              <a:rPr sz="3743" dirty="0" err="1"/>
              <a:t>hokej</a:t>
            </a:r>
            <a:endParaRPr sz="3743" dirty="0"/>
          </a:p>
        </p:txBody>
      </p:sp>
      <p:pic>
        <p:nvPicPr>
          <p:cNvPr id="168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634" y="559871"/>
            <a:ext cx="1043609" cy="1161583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Podnadpis 2"/>
          <p:cNvSpPr txBox="1">
            <a:spLocks noGrp="1"/>
          </p:cNvSpPr>
          <p:nvPr>
            <p:ph type="subTitle" sz="quarter" idx="1"/>
          </p:nvPr>
        </p:nvSpPr>
        <p:spPr>
          <a:xfrm>
            <a:off x="1115616" y="1844825"/>
            <a:ext cx="6400801" cy="723012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defTabSz="694944">
              <a:spcBef>
                <a:spcPts val="800"/>
              </a:spcBef>
              <a:defRPr sz="3343" b="1">
                <a:solidFill>
                  <a:srgbClr val="FF0000"/>
                </a:solidFill>
              </a:defRPr>
            </a:pPr>
            <a:r>
              <a:rPr dirty="0" smtClean="0"/>
              <a:t> </a:t>
            </a:r>
            <a:endParaRPr dirty="0"/>
          </a:p>
          <a:p>
            <a:pPr defTabSz="694944">
              <a:spcBef>
                <a:spcPts val="800"/>
              </a:spcBef>
              <a:defRPr sz="3343" b="1">
                <a:solidFill>
                  <a:srgbClr val="FFFF00"/>
                </a:solidFill>
              </a:defRPr>
            </a:pPr>
            <a:r>
              <a:rPr dirty="0" err="1">
                <a:solidFill>
                  <a:schemeClr val="tx1"/>
                </a:solidFill>
              </a:rPr>
              <a:t>sportovní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 smtClean="0">
                <a:solidFill>
                  <a:schemeClr val="tx1"/>
                </a:solidFill>
              </a:rPr>
              <a:t>rozvoj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dirty="0" smtClean="0">
                <a:solidFill>
                  <a:schemeClr val="tx1"/>
                </a:solidFill>
              </a:rPr>
              <a:t>- </a:t>
            </a:r>
            <a:r>
              <a:rPr dirty="0">
                <a:solidFill>
                  <a:schemeClr val="tx1"/>
                </a:solidFill>
              </a:rPr>
              <a:t>pro </a:t>
            </a:r>
            <a:r>
              <a:rPr dirty="0" err="1">
                <a:solidFill>
                  <a:schemeClr val="tx1"/>
                </a:solidFill>
              </a:rPr>
              <a:t>trenéry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70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207" y="5502069"/>
            <a:ext cx="1176592" cy="13073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E6B9B8"/>
          </a:solidFill>
        </p:spPr>
        <p:txBody>
          <a:bodyPr>
            <a:normAutofit fontScale="90000"/>
          </a:bodyPr>
          <a:lstStyle/>
          <a:p>
            <a:pPr defTabSz="896111">
              <a:defRPr sz="4704" b="1">
                <a:solidFill>
                  <a:srgbClr val="FF0000"/>
                </a:solidFill>
              </a:defRPr>
            </a:pPr>
            <a:r>
              <a:t>Sportovní metodika</a:t>
            </a:r>
            <a:br/>
            <a:r>
              <a:rPr sz="2450" u="sng">
                <a:solidFill>
                  <a:srgbClr val="000000"/>
                </a:solidFill>
              </a:rPr>
              <a:t>- šéftrenér je zodpovědný za její důsledné dodržování </a:t>
            </a:r>
          </a:p>
        </p:txBody>
      </p:sp>
      <p:sp>
        <p:nvSpPr>
          <p:cNvPr id="209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251519" y="1600200"/>
            <a:ext cx="8640962" cy="499715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defRPr sz="2900" b="1">
                <a:solidFill>
                  <a:srgbClr val="FF0000"/>
                </a:solidFill>
              </a:defRPr>
            </a:pPr>
            <a:r>
              <a:t>všichni trenéři jsou </a:t>
            </a:r>
            <a:r>
              <a:rPr u="sng"/>
              <a:t>povinni</a:t>
            </a:r>
            <a:r>
              <a:t> dodržovat metodiku HORSTA WEINA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metodika je zaměřena na rozvoj herního myšlení hráče a to formou zábavy (hry)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metodika je určena pro kategorie MINI,U8,U10,U12,U14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metodiku (modifikovanou) lze užít také pro U18, seniorské kategorie (tak jak činil EHF)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https://www.pozemnihokej.cz/2019/08/07/metodika-horsta-weina/</a:t>
            </a:r>
          </a:p>
        </p:txBody>
      </p:sp>
      <p:pic>
        <p:nvPicPr>
          <p:cNvPr id="210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1774" y="392280"/>
            <a:ext cx="860500" cy="9745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5" y="1258079"/>
            <a:ext cx="7922542" cy="5456567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Nadpis 1"/>
          <p:cNvSpPr txBox="1">
            <a:spLocks noGrp="1"/>
          </p:cNvSpPr>
          <p:nvPr>
            <p:ph type="title"/>
          </p:nvPr>
        </p:nvSpPr>
        <p:spPr>
          <a:xfrm>
            <a:off x="611559" y="116631"/>
            <a:ext cx="7931227" cy="1008114"/>
          </a:xfrm>
          <a:prstGeom prst="rect">
            <a:avLst/>
          </a:prstGeom>
          <a:solidFill>
            <a:srgbClr val="E6B9B8"/>
          </a:solidFill>
        </p:spPr>
        <p:txBody>
          <a:bodyPr/>
          <a:lstStyle/>
          <a:p>
            <a:pPr defTabSz="877823">
              <a:defRPr sz="2592" b="1">
                <a:solidFill>
                  <a:srgbClr val="FF0000"/>
                </a:solidFill>
              </a:defRPr>
            </a:pPr>
            <a:r>
              <a:t>Sportovní metodika </a:t>
            </a:r>
            <a:br/>
            <a:r>
              <a:rPr sz="1824">
                <a:solidFill>
                  <a:srgbClr val="000000"/>
                </a:solidFill>
              </a:rPr>
              <a:t>stručný přehled technický/taktických dovedností hráčů dle jednotlivých kategorií</a:t>
            </a:r>
          </a:p>
        </p:txBody>
      </p:sp>
      <p:pic>
        <p:nvPicPr>
          <p:cNvPr id="214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8696" y="224163"/>
            <a:ext cx="700224" cy="7930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2896"/>
            <a:ext cx="2099852" cy="28083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287" y="2502086"/>
            <a:ext cx="2396190" cy="38164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Picture 8" descr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4" y="2380138"/>
            <a:ext cx="2684524" cy="39383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Picture 10" descr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2224" y="2387343"/>
            <a:ext cx="2333478" cy="309634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2" name="Oval 1"/>
          <p:cNvGrpSpPr/>
          <p:nvPr/>
        </p:nvGrpSpPr>
        <p:grpSpPr>
          <a:xfrm>
            <a:off x="239431" y="1462119"/>
            <a:ext cx="1956306" cy="1174793"/>
            <a:chOff x="0" y="0"/>
            <a:chExt cx="1956304" cy="1174791"/>
          </a:xfrm>
        </p:grpSpPr>
        <p:sp>
          <p:nvSpPr>
            <p:cNvPr id="220" name="Ovál"/>
            <p:cNvSpPr/>
            <p:nvPr/>
          </p:nvSpPr>
          <p:spPr>
            <a:xfrm>
              <a:off x="-1" y="0"/>
              <a:ext cx="1956306" cy="1174792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1" name="U12: v procesu učení – doplňování"/>
            <p:cNvSpPr txBox="1"/>
            <p:nvPr/>
          </p:nvSpPr>
          <p:spPr>
            <a:xfrm>
              <a:off x="286493" y="179725"/>
              <a:ext cx="1383318" cy="815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1600">
                  <a:solidFill>
                    <a:srgbClr val="FFFFFF"/>
                  </a:solidFill>
                </a:defRPr>
              </a:pPr>
              <a:r>
                <a:t>U12: v procesu učení – doplňování</a:t>
              </a:r>
            </a:p>
          </p:txBody>
        </p:sp>
      </p:grpSp>
      <p:pic>
        <p:nvPicPr>
          <p:cNvPr id="223" name="Picture 12" descr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7743" y="1285225"/>
            <a:ext cx="2088233" cy="160015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Picture 13" descr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7220" y="1413380"/>
            <a:ext cx="2105026" cy="10287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7" name="Oval 9"/>
          <p:cNvGrpSpPr/>
          <p:nvPr/>
        </p:nvGrpSpPr>
        <p:grpSpPr>
          <a:xfrm>
            <a:off x="6969187" y="1562060"/>
            <a:ext cx="2089787" cy="1012191"/>
            <a:chOff x="0" y="0"/>
            <a:chExt cx="2089786" cy="1012190"/>
          </a:xfrm>
        </p:grpSpPr>
        <p:sp>
          <p:nvSpPr>
            <p:cNvPr id="225" name="Ovál"/>
            <p:cNvSpPr/>
            <p:nvPr/>
          </p:nvSpPr>
          <p:spPr>
            <a:xfrm>
              <a:off x="-1" y="-1"/>
              <a:ext cx="2089788" cy="1012192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6" name="U18 : učí se vyhrávat"/>
            <p:cNvSpPr txBox="1"/>
            <p:nvPr/>
          </p:nvSpPr>
          <p:spPr>
            <a:xfrm>
              <a:off x="306042" y="193674"/>
              <a:ext cx="1477701" cy="624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r>
                <a:t>U18 : učí se vyhrávat</a:t>
              </a:r>
            </a:p>
          </p:txBody>
        </p:sp>
      </p:grpSp>
      <p:sp>
        <p:nvSpPr>
          <p:cNvPr id="228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E6B9B8"/>
          </a:solidFill>
        </p:spPr>
        <p:txBody>
          <a:bodyPr>
            <a:normAutofit fontScale="90000"/>
          </a:bodyPr>
          <a:lstStyle/>
          <a:p>
            <a:pPr>
              <a:defRPr sz="3900" b="1">
                <a:solidFill>
                  <a:srgbClr val="FF0000"/>
                </a:solidFill>
              </a:defRPr>
            </a:pPr>
            <a:r>
              <a:t>Sportovní metodika</a:t>
            </a:r>
            <a:br/>
            <a:r>
              <a:rPr sz="3200"/>
              <a:t>- základní body tréninku a zápasu</a:t>
            </a:r>
          </a:p>
        </p:txBody>
      </p:sp>
      <p:pic>
        <p:nvPicPr>
          <p:cNvPr id="229" name="Picture 5" descr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8420" y="358852"/>
            <a:ext cx="860500" cy="9745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189;p6"/>
          <p:cNvSpPr/>
          <p:nvPr/>
        </p:nvSpPr>
        <p:spPr>
          <a:xfrm>
            <a:off x="-828601" y="-270391"/>
            <a:ext cx="14344651" cy="7398781"/>
          </a:xfrm>
          <a:prstGeom prst="rect">
            <a:avLst/>
          </a:prstGeom>
          <a:solidFill>
            <a:srgbClr val="000000"/>
          </a:solidFill>
          <a:ln w="12700">
            <a:solidFill>
              <a:srgbClr val="4472C4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232" name="Google Shape;190;p6" descr="Google Shape;190;p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6" y="1944422"/>
            <a:ext cx="8472489" cy="4553813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Google Shape;191;p6"/>
          <p:cNvSpPr txBox="1"/>
          <p:nvPr/>
        </p:nvSpPr>
        <p:spPr>
          <a:xfrm>
            <a:off x="193654" y="1892175"/>
            <a:ext cx="3141183" cy="1757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/>
          <a:p>
            <a:pPr defTabSz="685800">
              <a:defRPr sz="2400" b="1">
                <a:solidFill>
                  <a:srgbClr val="FFFF00"/>
                </a:solidFill>
              </a:defRPr>
            </a:pPr>
            <a:r>
              <a:t>IQ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defTabSz="685800">
              <a:defRPr b="1">
                <a:solidFill>
                  <a:srgbClr val="FFFF00"/>
                </a:solidFill>
              </a:defRPr>
            </a:pPr>
            <a:r>
              <a:t>Rychlost reakce</a:t>
            </a:r>
          </a:p>
          <a:p>
            <a:pPr defTabSz="685800">
              <a:defRPr b="1">
                <a:solidFill>
                  <a:srgbClr val="FFFF00"/>
                </a:solidFill>
              </a:defRPr>
            </a:pPr>
            <a:r>
              <a:t>Vizualní zprocesovaní</a:t>
            </a:r>
          </a:p>
          <a:p>
            <a:pPr defTabSz="685800">
              <a:defRPr b="1">
                <a:solidFill>
                  <a:srgbClr val="FFFF00"/>
                </a:solidFill>
              </a:defRPr>
            </a:pPr>
            <a:r>
              <a:t>Rychlost zprocesovaní</a:t>
            </a:r>
          </a:p>
          <a:p>
            <a:pPr defTabSz="685800">
              <a:defRPr b="1">
                <a:solidFill>
                  <a:srgbClr val="FFFF00"/>
                </a:solidFill>
              </a:defRPr>
            </a:pPr>
            <a:r>
              <a:t>Paměť</a:t>
            </a:r>
          </a:p>
        </p:txBody>
      </p:sp>
      <p:sp>
        <p:nvSpPr>
          <p:cNvPr id="234" name="Google Shape;193;p6"/>
          <p:cNvSpPr txBox="1"/>
          <p:nvPr/>
        </p:nvSpPr>
        <p:spPr>
          <a:xfrm>
            <a:off x="7056087" y="5338836"/>
            <a:ext cx="1971852" cy="1757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/>
          <a:p>
            <a:pPr algn="r" defTabSz="685800">
              <a:defRPr sz="2400" b="1">
                <a:solidFill>
                  <a:srgbClr val="FFFF00"/>
                </a:solidFill>
              </a:defRPr>
            </a:pPr>
            <a:r>
              <a:t>EQ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algn="r" defTabSz="685800">
              <a:defRPr b="1">
                <a:solidFill>
                  <a:srgbClr val="FFFF00"/>
                </a:solidFill>
              </a:defRPr>
            </a:pPr>
            <a:r>
              <a:t>Sebevědomí</a:t>
            </a:r>
          </a:p>
          <a:p>
            <a:pPr algn="r" defTabSz="685800">
              <a:defRPr b="1">
                <a:solidFill>
                  <a:srgbClr val="FFFF00"/>
                </a:solidFill>
              </a:defRPr>
            </a:pPr>
            <a:r>
              <a:t>Seberegulace</a:t>
            </a:r>
          </a:p>
          <a:p>
            <a:pPr algn="r" defTabSz="685800">
              <a:defRPr b="1">
                <a:solidFill>
                  <a:srgbClr val="FFFF00"/>
                </a:solidFill>
              </a:defRPr>
            </a:pPr>
            <a:r>
              <a:t>Sociální dovednosti</a:t>
            </a:r>
          </a:p>
        </p:txBody>
      </p:sp>
      <p:sp>
        <p:nvSpPr>
          <p:cNvPr id="235" name="Google Shape;194;p6"/>
          <p:cNvSpPr txBox="1"/>
          <p:nvPr/>
        </p:nvSpPr>
        <p:spPr>
          <a:xfrm>
            <a:off x="143558" y="5347456"/>
            <a:ext cx="1971855" cy="1490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/>
          <a:p>
            <a:pPr defTabSz="685800">
              <a:defRPr sz="2400" b="1">
                <a:solidFill>
                  <a:srgbClr val="FFFF00"/>
                </a:solidFill>
              </a:defRPr>
            </a:pPr>
            <a:r>
              <a:t>FQ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defTabSz="685800">
              <a:defRPr b="1">
                <a:solidFill>
                  <a:srgbClr val="FFFF00"/>
                </a:solidFill>
              </a:defRPr>
            </a:pPr>
            <a:r>
              <a:t>Fitness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defTabSz="685800">
              <a:defRPr b="1">
                <a:solidFill>
                  <a:srgbClr val="FFFF00"/>
                </a:solidFill>
              </a:defRPr>
            </a:pPr>
            <a:r>
              <a:t>Zdravý životní styl</a:t>
            </a:r>
          </a:p>
        </p:txBody>
      </p:sp>
      <p:sp>
        <p:nvSpPr>
          <p:cNvPr id="236" name="Google Shape;195;p6"/>
          <p:cNvSpPr txBox="1"/>
          <p:nvPr/>
        </p:nvSpPr>
        <p:spPr>
          <a:xfrm>
            <a:off x="7213427" y="1879475"/>
            <a:ext cx="1850322" cy="1757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/>
          <a:p>
            <a:pPr algn="r" defTabSz="685800">
              <a:defRPr sz="2400" b="1">
                <a:solidFill>
                  <a:srgbClr val="FFFF00"/>
                </a:solidFill>
              </a:defRPr>
            </a:pPr>
            <a:r>
              <a:t>SQ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algn="r" defTabSz="685800">
              <a:defRPr b="1">
                <a:solidFill>
                  <a:srgbClr val="FFFF00"/>
                </a:solidFill>
              </a:defRPr>
            </a:pPr>
            <a:r>
              <a:t>Vím, co chci</a:t>
            </a:r>
          </a:p>
          <a:p>
            <a:pPr algn="r" defTabSz="685800">
              <a:defRPr b="1">
                <a:solidFill>
                  <a:srgbClr val="FFFF00"/>
                </a:solidFill>
              </a:defRPr>
            </a:pPr>
            <a:r>
              <a:t>Vím, proč to chci</a:t>
            </a:r>
          </a:p>
          <a:p>
            <a:pPr algn="r" defTabSz="685800">
              <a:defRPr b="1">
                <a:solidFill>
                  <a:srgbClr val="FFFF00"/>
                </a:solidFill>
              </a:defRPr>
            </a:pPr>
            <a:r>
              <a:t>Pokora</a:t>
            </a:r>
          </a:p>
        </p:txBody>
      </p:sp>
      <p:sp>
        <p:nvSpPr>
          <p:cNvPr id="237" name="Nadpis 1"/>
          <p:cNvSpPr txBox="1"/>
          <p:nvPr/>
        </p:nvSpPr>
        <p:spPr>
          <a:xfrm>
            <a:off x="457200" y="273210"/>
            <a:ext cx="8229600" cy="1143001"/>
          </a:xfrm>
          <a:prstGeom prst="rect">
            <a:avLst/>
          </a:prstGeom>
          <a:solidFill>
            <a:srgbClr val="E6B9B8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algn="ctr">
              <a:lnSpc>
                <a:spcPct val="90000"/>
              </a:lnSpc>
              <a:defRPr sz="3900" b="1">
                <a:solidFill>
                  <a:srgbClr val="FF0000"/>
                </a:solidFill>
              </a:defRPr>
            </a:pPr>
            <a:r>
              <a:t>Sportovní metodika</a:t>
            </a:r>
            <a:br/>
            <a:r>
              <a:rPr sz="3200"/>
              <a:t>- základní rozvojové pilíře</a:t>
            </a:r>
          </a:p>
        </p:txBody>
      </p:sp>
      <p:pic>
        <p:nvPicPr>
          <p:cNvPr id="238" name="Picture 1" descr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5144" y="3426023"/>
            <a:ext cx="2013303" cy="1338575"/>
          </a:xfrm>
          <a:prstGeom prst="rect">
            <a:avLst/>
          </a:prstGeom>
          <a:ln w="44450">
            <a:solidFill>
              <a:srgbClr val="FFFF00"/>
            </a:solidFill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Nadpis 1"/>
          <p:cNvSpPr txBox="1">
            <a:spLocks noGrp="1"/>
          </p:cNvSpPr>
          <p:nvPr>
            <p:ph type="ctrTitle"/>
          </p:nvPr>
        </p:nvSpPr>
        <p:spPr>
          <a:xfrm>
            <a:off x="251519" y="44624"/>
            <a:ext cx="8280922" cy="947738"/>
          </a:xfrm>
          <a:prstGeom prst="rect">
            <a:avLst/>
          </a:prstGeom>
          <a:solidFill>
            <a:srgbClr val="E6B9B8"/>
          </a:solidFill>
        </p:spPr>
        <p:txBody>
          <a:bodyPr/>
          <a:lstStyle/>
          <a:p>
            <a:pPr>
              <a:defRPr sz="2400" b="1">
                <a:solidFill>
                  <a:srgbClr val="FF0000"/>
                </a:solidFill>
              </a:defRPr>
            </a:pPr>
            <a:r>
              <a:t>Sportovní metodika </a:t>
            </a:r>
            <a:br/>
            <a:r>
              <a:rPr sz="1600">
                <a:solidFill>
                  <a:srgbClr val="000000"/>
                </a:solidFill>
              </a:rPr>
              <a:t>Výchova mladého hráče/ky –zatížení (forma), vzdělávání a povinnosti hráč/trenér/klub s ohledem na věk  </a:t>
            </a:r>
          </a:p>
        </p:txBody>
      </p:sp>
      <p:sp>
        <p:nvSpPr>
          <p:cNvPr id="243" name="Podnadpis 2"/>
          <p:cNvSpPr txBox="1">
            <a:spLocks noGrp="1"/>
          </p:cNvSpPr>
          <p:nvPr>
            <p:ph type="subTitle" idx="1"/>
          </p:nvPr>
        </p:nvSpPr>
        <p:spPr>
          <a:xfrm>
            <a:off x="0" y="992362"/>
            <a:ext cx="9144000" cy="586563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44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149" y="152635"/>
            <a:ext cx="646069" cy="7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Picture 18" descr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93" y="992362"/>
            <a:ext cx="8895126" cy="58326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Nadpis 1"/>
          <p:cNvSpPr txBox="1">
            <a:spLocks noGrp="1"/>
          </p:cNvSpPr>
          <p:nvPr>
            <p:ph type="title"/>
          </p:nvPr>
        </p:nvSpPr>
        <p:spPr>
          <a:xfrm>
            <a:off x="467543" y="274638"/>
            <a:ext cx="8352930" cy="1066130"/>
          </a:xfrm>
          <a:prstGeom prst="rect">
            <a:avLst/>
          </a:prstGeom>
          <a:solidFill>
            <a:srgbClr val="E6B9B8"/>
          </a:solidFill>
        </p:spPr>
        <p:txBody>
          <a:bodyPr>
            <a:normAutofit fontScale="90000"/>
          </a:bodyPr>
          <a:lstStyle/>
          <a:p>
            <a:pPr defTabSz="804672">
              <a:defRPr sz="3432" b="1">
                <a:solidFill>
                  <a:srgbClr val="FF0000"/>
                </a:solidFill>
              </a:defRPr>
            </a:pPr>
            <a:r>
              <a:t>Sportovní metodika</a:t>
            </a:r>
            <a:br/>
            <a:r>
              <a:rPr sz="3168" b="0">
                <a:solidFill>
                  <a:srgbClr val="000000"/>
                </a:solidFill>
              </a:rPr>
              <a:t>Struktura tréninkové jednotky</a:t>
            </a:r>
          </a:p>
        </p:txBody>
      </p:sp>
      <p:sp>
        <p:nvSpPr>
          <p:cNvPr id="248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A6A6A6"/>
          </a:solidFill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900"/>
            </a:pPr>
            <a:r>
              <a:t>Složení – </a:t>
            </a:r>
            <a:r>
              <a:rPr b="1" u="sng">
                <a:solidFill>
                  <a:srgbClr val="FF0000"/>
                </a:solidFill>
              </a:rPr>
              <a:t>dvě hlavní části</a:t>
            </a:r>
          </a:p>
          <a:p>
            <a:pPr marL="571500" indent="-571500">
              <a:lnSpc>
                <a:spcPct val="90000"/>
              </a:lnSpc>
              <a:spcBef>
                <a:spcPts val="600"/>
              </a:spcBef>
              <a:buFontTx/>
              <a:buAutoNum type="romanUcPeriod"/>
              <a:defRPr sz="2900" b="1" u="sng">
                <a:solidFill>
                  <a:srgbClr val="FFFF00"/>
                </a:solidFill>
              </a:defRPr>
            </a:pPr>
            <a:r>
              <a:t>Pohybová část (bez hokejky)</a:t>
            </a:r>
            <a:r>
              <a:rPr u="none"/>
              <a:t> </a:t>
            </a:r>
            <a:r>
              <a:rPr b="0" u="none">
                <a:solidFill>
                  <a:srgbClr val="000000"/>
                </a:solidFill>
              </a:rPr>
              <a:t>– hry, motorická cvičení (spec. fyzická příprava – zatížení  dle předchozí tabulky s ohledem na věk)</a:t>
            </a:r>
          </a:p>
          <a:p>
            <a:pPr marL="571500" indent="-571500">
              <a:lnSpc>
                <a:spcPct val="90000"/>
              </a:lnSpc>
              <a:spcBef>
                <a:spcPts val="600"/>
              </a:spcBef>
              <a:buFontTx/>
              <a:buAutoNum type="romanUcPeriod"/>
              <a:defRPr sz="2900" b="1" u="sng">
                <a:solidFill>
                  <a:srgbClr val="FFFF00"/>
                </a:solidFill>
              </a:defRPr>
            </a:pPr>
            <a:r>
              <a:t>Hokejová část (4 bloků)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➢"/>
              <a:defRPr sz="2900"/>
            </a:pPr>
            <a:r>
              <a:t> (1)- hokejové herní cvičení (Wein)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➢"/>
              <a:defRPr sz="2900"/>
            </a:pPr>
            <a:r>
              <a:t> (2), (3) hokejová cvičení (Wein) (případně možnost přidat ještě jedno cvičení)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➢"/>
              <a:defRPr sz="2900"/>
            </a:pPr>
            <a:r>
              <a:t> (4) konečná hra - opět určitá specifika (Wein)</a:t>
            </a:r>
          </a:p>
        </p:txBody>
      </p:sp>
      <p:pic>
        <p:nvPicPr>
          <p:cNvPr id="249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3870" y="332656"/>
            <a:ext cx="790130" cy="8949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Nadpis 1"/>
          <p:cNvSpPr txBox="1">
            <a:spLocks noGrp="1"/>
          </p:cNvSpPr>
          <p:nvPr>
            <p:ph type="ctrTitle"/>
          </p:nvPr>
        </p:nvSpPr>
        <p:spPr>
          <a:xfrm>
            <a:off x="549454" y="405649"/>
            <a:ext cx="7811783" cy="1470026"/>
          </a:xfrm>
          <a:prstGeom prst="rect">
            <a:avLst/>
          </a:prstGeom>
          <a:solidFill>
            <a:srgbClr val="E6B9B8"/>
          </a:solidFill>
        </p:spPr>
        <p:txBody>
          <a:bodyPr/>
          <a:lstStyle/>
          <a:p>
            <a:pPr>
              <a:defRPr sz="6600" b="1">
                <a:solidFill>
                  <a:srgbClr val="FF0000"/>
                </a:solidFill>
              </a:defRPr>
            </a:pPr>
            <a:r>
              <a:rPr dirty="0" err="1"/>
              <a:t>Vzdělávání</a:t>
            </a:r>
            <a:r>
              <a:rPr dirty="0"/>
              <a:t> </a:t>
            </a:r>
            <a:r>
              <a:rPr dirty="0" err="1"/>
              <a:t>tren</a:t>
            </a:r>
            <a:r>
              <a:rPr lang="cs-CZ" dirty="0"/>
              <a:t>é</a:t>
            </a:r>
            <a:r>
              <a:rPr dirty="0" err="1"/>
              <a:t>rů</a:t>
            </a:r>
            <a:endParaRPr dirty="0"/>
          </a:p>
        </p:txBody>
      </p:sp>
      <p:pic>
        <p:nvPicPr>
          <p:cNvPr id="25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4698" y="614001"/>
            <a:ext cx="946345" cy="105332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IMG_1819_v1.JPG" descr="IMG_1819_v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99838"/>
            <a:ext cx="9144000" cy="4423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E6B9B8"/>
          </a:solidFill>
        </p:spPr>
        <p:txBody>
          <a:bodyPr/>
          <a:lstStyle>
            <a:lvl1pPr>
              <a:defRPr b="1"/>
            </a:lvl1pPr>
          </a:lstStyle>
          <a:p>
            <a:r>
              <a:t>Mladí trenéři</a:t>
            </a:r>
          </a:p>
        </p:txBody>
      </p:sp>
      <p:sp>
        <p:nvSpPr>
          <p:cNvPr id="256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A6A6A6"/>
          </a:solidFill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sz="2900" b="1">
                <a:solidFill>
                  <a:srgbClr val="FFFF00"/>
                </a:solidFill>
              </a:defRPr>
            </a:pPr>
            <a:r>
              <a:t>šéftrenér </a:t>
            </a:r>
            <a:r>
              <a:rPr u="sng"/>
              <a:t>plně spolupracuje s odpovědnými koordinátory za kluky/holky(zajišťuje)</a:t>
            </a:r>
            <a:r>
              <a:t>:</a:t>
            </a:r>
          </a:p>
          <a:p>
            <a:pPr>
              <a:lnSpc>
                <a:spcPct val="80000"/>
              </a:lnSpc>
              <a:spcBef>
                <a:spcPts val="600"/>
              </a:spcBef>
              <a:buFontTx/>
              <a:buChar char="➢"/>
              <a:defRPr sz="2900"/>
            </a:pPr>
            <a:r>
              <a:t>obsazení trenérů v jednotlivých kategorií</a:t>
            </a:r>
          </a:p>
          <a:p>
            <a:pPr>
              <a:lnSpc>
                <a:spcPct val="80000"/>
              </a:lnSpc>
              <a:spcBef>
                <a:spcPts val="600"/>
              </a:spcBef>
              <a:buFontTx/>
              <a:buChar char="➢"/>
              <a:defRPr sz="2900"/>
            </a:pPr>
            <a:r>
              <a:t>získávání nových mladých trenérů (od 15 let)</a:t>
            </a:r>
          </a:p>
          <a:p>
            <a:pPr>
              <a:lnSpc>
                <a:spcPct val="80000"/>
              </a:lnSpc>
              <a:spcBef>
                <a:spcPts val="600"/>
              </a:spcBef>
              <a:buFontTx/>
              <a:buChar char="➢"/>
              <a:defRPr sz="2900"/>
            </a:pPr>
            <a:r>
              <a:t>zapojení mladých trenérů do činnosti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SzTx/>
              <a:buNone/>
              <a:defRPr sz="2900"/>
            </a:pPr>
            <a:endParaRPr/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šéftrenér koordinuje a motivuje mladé trenéry k vzdělávání a zisku trenérských licencí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šéftrenér zajišťuje školení (interní a vnější) – 2x ročně</a:t>
            </a:r>
          </a:p>
        </p:txBody>
      </p:sp>
      <p:pic>
        <p:nvPicPr>
          <p:cNvPr id="257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1774" y="404664"/>
            <a:ext cx="860500" cy="9745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Nadpis 1"/>
          <p:cNvSpPr txBox="1">
            <a:spLocks noGrp="1"/>
          </p:cNvSpPr>
          <p:nvPr>
            <p:ph type="ctrTitle"/>
          </p:nvPr>
        </p:nvSpPr>
        <p:spPr>
          <a:xfrm>
            <a:off x="549454" y="405649"/>
            <a:ext cx="7772401" cy="1470026"/>
          </a:xfrm>
          <a:prstGeom prst="rect">
            <a:avLst/>
          </a:prstGeom>
          <a:solidFill>
            <a:srgbClr val="E6B9B8"/>
          </a:solidFill>
        </p:spPr>
        <p:txBody>
          <a:bodyPr/>
          <a:lstStyle>
            <a:lvl1pPr>
              <a:defRPr sz="5400" b="1">
                <a:solidFill>
                  <a:srgbClr val="FF0000"/>
                </a:solidFill>
              </a:defRPr>
            </a:lvl1pPr>
          </a:lstStyle>
          <a:p>
            <a:r>
              <a:t>Inspirace / komunikace</a:t>
            </a:r>
          </a:p>
        </p:txBody>
      </p:sp>
      <p:pic>
        <p:nvPicPr>
          <p:cNvPr id="260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0134" y="547171"/>
            <a:ext cx="1043609" cy="1161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866" y="2036846"/>
            <a:ext cx="6912769" cy="46186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E6B9B8"/>
          </a:solidFill>
        </p:spPr>
        <p:txBody>
          <a:bodyPr/>
          <a:lstStyle>
            <a:lvl1pPr>
              <a:defRPr sz="3600" b="1">
                <a:solidFill>
                  <a:srgbClr val="FF0000"/>
                </a:solidFill>
              </a:defRPr>
            </a:lvl1pPr>
          </a:lstStyle>
          <a:p>
            <a:r>
              <a:t>Vize chodu mládeže SK SLAVIA PRAHA</a:t>
            </a:r>
          </a:p>
        </p:txBody>
      </p:sp>
      <p:sp>
        <p:nvSpPr>
          <p:cNvPr id="264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B9CDE5"/>
          </a:solidFill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sz="2700" b="1"/>
            </a:pPr>
            <a:r>
              <a:t>Příprava hráčů </a:t>
            </a:r>
            <a:r>
              <a:rPr b="0"/>
              <a:t>pro A mužstva– dáme dětem šanci hrát hokej na nejvyšší úrovni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700" b="1"/>
            </a:pPr>
            <a:r>
              <a:t>Konzistence</a:t>
            </a:r>
            <a:r>
              <a:rPr b="0"/>
              <a:t> - každý rok chceme přivést pro  A mužstvo 2-4 hráče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700" b="1"/>
            </a:pPr>
            <a:r>
              <a:t>Vytvářejme týmovou kulturu </a:t>
            </a:r>
            <a:r>
              <a:rPr b="0"/>
              <a:t>(respekt - ambice - snaha)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700" b="1"/>
            </a:pPr>
            <a:r>
              <a:t>Přijměme odpovědnost </a:t>
            </a:r>
            <a:r>
              <a:rPr b="0"/>
              <a:t>za jednotlivce a týmy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700"/>
            </a:pPr>
            <a:r>
              <a:t>Hrajme každý rok </a:t>
            </a:r>
            <a:r>
              <a:rPr b="1"/>
              <a:t>nejvyšší ligu, vyhrávejme ji </a:t>
            </a:r>
            <a:r>
              <a:t>(seniorské kategorii), 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700" b="1"/>
            </a:pPr>
            <a:r>
              <a:t>Hrajme poháry každý rok </a:t>
            </a:r>
            <a:r>
              <a:rPr b="0"/>
              <a:t>- dlouhodobě – chceme hrát EHL (pravidelně)</a:t>
            </a:r>
          </a:p>
        </p:txBody>
      </p:sp>
      <p:pic>
        <p:nvPicPr>
          <p:cNvPr id="265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823" y="32172"/>
            <a:ext cx="646114" cy="7318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E6B9B8"/>
          </a:solidFill>
        </p:spPr>
        <p:txBody>
          <a:bodyPr/>
          <a:lstStyle>
            <a:lvl1pPr defTabSz="896111">
              <a:defRPr sz="4312" b="1">
                <a:solidFill>
                  <a:srgbClr val="FF0000"/>
                </a:solidFill>
              </a:defRPr>
            </a:lvl1pPr>
          </a:lstStyle>
          <a:p>
            <a:r>
              <a:t>Proč má Slavia rozvojový plán ?</a:t>
            </a:r>
          </a:p>
        </p:txBody>
      </p:sp>
      <p:sp>
        <p:nvSpPr>
          <p:cNvPr id="173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323527" y="1600200"/>
            <a:ext cx="8496946" cy="4525963"/>
          </a:xfrm>
          <a:prstGeom prst="rect">
            <a:avLst/>
          </a:prstGeom>
          <a:solidFill>
            <a:srgbClr val="B9CDE5"/>
          </a:solidFill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rPr dirty="0"/>
              <a:t>SK </a:t>
            </a:r>
            <a:r>
              <a:rPr dirty="0" err="1"/>
              <a:t>Slavia</a:t>
            </a:r>
            <a:r>
              <a:rPr dirty="0"/>
              <a:t> Praha by </a:t>
            </a:r>
            <a:r>
              <a:rPr dirty="0" err="1" smtClean="0"/>
              <a:t>měl</a:t>
            </a:r>
            <a:r>
              <a:rPr lang="cs-CZ" dirty="0" smtClean="0"/>
              <a:t>a</a:t>
            </a:r>
            <a:r>
              <a:rPr dirty="0" smtClean="0"/>
              <a:t> </a:t>
            </a:r>
            <a:r>
              <a:rPr dirty="0" err="1"/>
              <a:t>mít</a:t>
            </a:r>
            <a:r>
              <a:rPr dirty="0"/>
              <a:t> </a:t>
            </a:r>
            <a:r>
              <a:rPr dirty="0" err="1"/>
              <a:t>ambici</a:t>
            </a:r>
            <a:r>
              <a:rPr dirty="0"/>
              <a:t> </a:t>
            </a:r>
            <a:r>
              <a:rPr dirty="0" err="1"/>
              <a:t>podpořit</a:t>
            </a:r>
            <a:r>
              <a:rPr dirty="0"/>
              <a:t> </a:t>
            </a:r>
            <a:r>
              <a:rPr dirty="0" err="1"/>
              <a:t>každého</a:t>
            </a:r>
            <a:r>
              <a:rPr dirty="0"/>
              <a:t> </a:t>
            </a:r>
            <a:r>
              <a:rPr dirty="0" err="1"/>
              <a:t>hráče</a:t>
            </a:r>
            <a:r>
              <a:rPr dirty="0"/>
              <a:t>/</a:t>
            </a:r>
            <a:r>
              <a:rPr dirty="0" err="1"/>
              <a:t>ku</a:t>
            </a:r>
            <a:r>
              <a:rPr dirty="0"/>
              <a:t> k </a:t>
            </a:r>
            <a:r>
              <a:rPr dirty="0" err="1"/>
              <a:t>maximální</a:t>
            </a:r>
            <a:r>
              <a:rPr dirty="0"/>
              <a:t> </a:t>
            </a:r>
            <a:r>
              <a:rPr dirty="0" err="1"/>
              <a:t>realizaci</a:t>
            </a:r>
            <a:r>
              <a:rPr dirty="0"/>
              <a:t> v </a:t>
            </a:r>
            <a:r>
              <a:rPr dirty="0" err="1"/>
              <a:t>klubu</a:t>
            </a:r>
            <a:r>
              <a:rPr dirty="0"/>
              <a:t>, a to </a:t>
            </a:r>
            <a:r>
              <a:rPr dirty="0" err="1"/>
              <a:t>nejen</a:t>
            </a:r>
            <a:r>
              <a:rPr dirty="0"/>
              <a:t> </a:t>
            </a:r>
            <a:r>
              <a:rPr dirty="0" err="1"/>
              <a:t>jako</a:t>
            </a:r>
            <a:r>
              <a:rPr dirty="0"/>
              <a:t> </a:t>
            </a:r>
            <a:r>
              <a:rPr dirty="0" err="1"/>
              <a:t>hráče</a:t>
            </a:r>
            <a:r>
              <a:rPr dirty="0"/>
              <a:t>, ale </a:t>
            </a:r>
            <a:r>
              <a:rPr dirty="0" err="1"/>
              <a:t>umožnit</a:t>
            </a:r>
            <a:r>
              <a:rPr dirty="0"/>
              <a:t> mu </a:t>
            </a:r>
            <a:r>
              <a:rPr dirty="0" err="1"/>
              <a:t>rozvíjet</a:t>
            </a:r>
            <a:r>
              <a:rPr dirty="0"/>
              <a:t> </a:t>
            </a:r>
            <a:r>
              <a:rPr dirty="0" err="1"/>
              <a:t>také</a:t>
            </a:r>
            <a:r>
              <a:rPr dirty="0"/>
              <a:t> </a:t>
            </a:r>
            <a:r>
              <a:rPr dirty="0" err="1"/>
              <a:t>jeho</a:t>
            </a:r>
            <a:r>
              <a:rPr dirty="0"/>
              <a:t> </a:t>
            </a:r>
            <a:r>
              <a:rPr dirty="0" err="1"/>
              <a:t>osobnost</a:t>
            </a:r>
            <a:r>
              <a:rPr dirty="0"/>
              <a:t>. 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rPr dirty="0" err="1"/>
              <a:t>Tento</a:t>
            </a:r>
            <a:r>
              <a:rPr dirty="0"/>
              <a:t> </a:t>
            </a:r>
            <a:r>
              <a:rPr dirty="0" err="1"/>
              <a:t>dokument</a:t>
            </a:r>
            <a:r>
              <a:rPr dirty="0"/>
              <a:t> </a:t>
            </a:r>
            <a:r>
              <a:rPr dirty="0" err="1"/>
              <a:t>popisuje</a:t>
            </a:r>
            <a:r>
              <a:rPr dirty="0"/>
              <a:t> </a:t>
            </a:r>
            <a:r>
              <a:rPr dirty="0" err="1"/>
              <a:t>strukturu</a:t>
            </a:r>
            <a:r>
              <a:rPr dirty="0"/>
              <a:t>, </a:t>
            </a:r>
            <a:r>
              <a:rPr dirty="0" err="1"/>
              <a:t>zodpovědnost</a:t>
            </a:r>
            <a:r>
              <a:rPr dirty="0"/>
              <a:t>, </a:t>
            </a:r>
            <a:r>
              <a:rPr dirty="0" err="1"/>
              <a:t>metodiku</a:t>
            </a:r>
            <a:r>
              <a:rPr dirty="0"/>
              <a:t> a </a:t>
            </a:r>
            <a:r>
              <a:rPr dirty="0" err="1"/>
              <a:t>cíle</a:t>
            </a:r>
            <a:r>
              <a:rPr dirty="0"/>
              <a:t>, </a:t>
            </a:r>
            <a:r>
              <a:rPr dirty="0" err="1"/>
              <a:t>které</a:t>
            </a:r>
            <a:r>
              <a:rPr dirty="0"/>
              <a:t> </a:t>
            </a:r>
            <a:r>
              <a:rPr dirty="0" err="1"/>
              <a:t>vedení</a:t>
            </a:r>
            <a:r>
              <a:rPr dirty="0"/>
              <a:t> </a:t>
            </a:r>
            <a:r>
              <a:rPr dirty="0" err="1"/>
              <a:t>klubu</a:t>
            </a:r>
            <a:r>
              <a:rPr dirty="0"/>
              <a:t> </a:t>
            </a:r>
            <a:r>
              <a:rPr dirty="0" err="1"/>
              <a:t>spolu</a:t>
            </a:r>
            <a:r>
              <a:rPr dirty="0"/>
              <a:t> se </a:t>
            </a:r>
            <a:r>
              <a:rPr dirty="0" err="1"/>
              <a:t>šéftrenérem</a:t>
            </a:r>
            <a:r>
              <a:rPr dirty="0"/>
              <a:t> </a:t>
            </a:r>
            <a:r>
              <a:rPr dirty="0" err="1"/>
              <a:t>definovali</a:t>
            </a:r>
            <a:r>
              <a:rPr dirty="0"/>
              <a:t>. 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rPr dirty="0" err="1"/>
              <a:t>Nejde</a:t>
            </a:r>
            <a:r>
              <a:rPr dirty="0"/>
              <a:t> </a:t>
            </a:r>
            <a:r>
              <a:rPr dirty="0" err="1"/>
              <a:t>jen</a:t>
            </a:r>
            <a:r>
              <a:rPr dirty="0"/>
              <a:t> o to </a:t>
            </a:r>
            <a:r>
              <a:rPr dirty="0" err="1"/>
              <a:t>dělat</a:t>
            </a:r>
            <a:r>
              <a:rPr dirty="0"/>
              <a:t> </a:t>
            </a:r>
            <a:r>
              <a:rPr dirty="0" err="1"/>
              <a:t>věci</a:t>
            </a:r>
            <a:r>
              <a:rPr dirty="0"/>
              <a:t> </a:t>
            </a:r>
            <a:r>
              <a:rPr dirty="0" err="1"/>
              <a:t>správně</a:t>
            </a:r>
            <a:r>
              <a:rPr dirty="0"/>
              <a:t>, ale </a:t>
            </a:r>
            <a:r>
              <a:rPr dirty="0" err="1"/>
              <a:t>také</a:t>
            </a:r>
            <a:r>
              <a:rPr dirty="0"/>
              <a:t> </a:t>
            </a:r>
            <a:r>
              <a:rPr dirty="0" err="1"/>
              <a:t>definovat</a:t>
            </a:r>
            <a:r>
              <a:rPr dirty="0"/>
              <a:t> </a:t>
            </a:r>
            <a:r>
              <a:rPr dirty="0" err="1"/>
              <a:t>hodnoty</a:t>
            </a:r>
            <a:r>
              <a:rPr dirty="0"/>
              <a:t> a </a:t>
            </a:r>
            <a:r>
              <a:rPr dirty="0" err="1"/>
              <a:t>způsoby</a:t>
            </a:r>
            <a:r>
              <a:rPr dirty="0"/>
              <a:t>, </a:t>
            </a:r>
            <a:r>
              <a:rPr dirty="0" err="1"/>
              <a:t>jak</a:t>
            </a:r>
            <a:r>
              <a:rPr dirty="0"/>
              <a:t> </a:t>
            </a:r>
            <a:r>
              <a:rPr dirty="0" err="1"/>
              <a:t>chceme</a:t>
            </a:r>
            <a:r>
              <a:rPr dirty="0"/>
              <a:t> </a:t>
            </a:r>
            <a:r>
              <a:rPr dirty="0" err="1"/>
              <a:t>dosáhnout</a:t>
            </a:r>
            <a:r>
              <a:rPr dirty="0"/>
              <a:t> </a:t>
            </a:r>
            <a:r>
              <a:rPr dirty="0" err="1"/>
              <a:t>požadovaných</a:t>
            </a:r>
            <a:r>
              <a:rPr dirty="0"/>
              <a:t> </a:t>
            </a:r>
            <a:r>
              <a:rPr dirty="0" err="1"/>
              <a:t>výsledků</a:t>
            </a:r>
            <a:r>
              <a:rPr dirty="0"/>
              <a:t>.  </a:t>
            </a:r>
          </a:p>
        </p:txBody>
      </p:sp>
      <p:pic>
        <p:nvPicPr>
          <p:cNvPr id="174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5163" y="404664"/>
            <a:ext cx="858838" cy="974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Nadpis 1"/>
          <p:cNvSpPr txBox="1">
            <a:spLocks noGrp="1"/>
          </p:cNvSpPr>
          <p:nvPr>
            <p:ph type="title"/>
          </p:nvPr>
        </p:nvSpPr>
        <p:spPr>
          <a:xfrm>
            <a:off x="467543" y="260647"/>
            <a:ext cx="8229601" cy="1143001"/>
          </a:xfrm>
          <a:prstGeom prst="rect">
            <a:avLst/>
          </a:prstGeom>
          <a:solidFill>
            <a:srgbClr val="E6B9B8"/>
          </a:solidFill>
        </p:spPr>
        <p:txBody>
          <a:bodyPr/>
          <a:lstStyle>
            <a:lvl1pPr>
              <a:defRPr sz="2800" b="1"/>
            </a:lvl1pPr>
          </a:lstStyle>
          <a:p>
            <a:r>
              <a:t>Tento materiál byl vytvořen pro šéftrenéra a klubové trenéry – posuňme oddíl dál!</a:t>
            </a:r>
          </a:p>
        </p:txBody>
      </p:sp>
      <p:sp>
        <p:nvSpPr>
          <p:cNvPr id="268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B9CDE5"/>
          </a:solidFill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Dejte mladému hráči šanci optimálně se rozvíjet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Vychovávejme jednotlivé hráče/ky: 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➢"/>
              <a:defRPr sz="2900"/>
            </a:pPr>
            <a:r>
              <a:t>po stránce technické, taktické, fyzické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➢"/>
              <a:defRPr sz="2900"/>
            </a:pPr>
            <a:r>
              <a:t> nepřehlížejme chování mladých hráčů/ček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➢"/>
              <a:defRPr sz="2900"/>
            </a:pPr>
            <a:r>
              <a:t>rozvíjejme duši mladého hráče/ky k lásce ke sportu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defRPr sz="2900"/>
            </a:pPr>
            <a:r>
              <a:t>"Nejde jen o to, jak dobrý jsi - jde o to, jak dobrý jsi mohl být!" - přemýšlejte o dlouhodobém efektu</a:t>
            </a:r>
          </a:p>
        </p:txBody>
      </p:sp>
      <p:pic>
        <p:nvPicPr>
          <p:cNvPr id="269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3" y="476672"/>
            <a:ext cx="646114" cy="7318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Nadpis 1"/>
          <p:cNvSpPr txBox="1">
            <a:spLocks noGrp="1"/>
          </p:cNvSpPr>
          <p:nvPr>
            <p:ph type="title"/>
          </p:nvPr>
        </p:nvSpPr>
        <p:spPr>
          <a:xfrm>
            <a:off x="539552" y="274638"/>
            <a:ext cx="8147247" cy="933873"/>
          </a:xfrm>
          <a:prstGeom prst="rect">
            <a:avLst/>
          </a:prstGeom>
          <a:solidFill>
            <a:srgbClr val="E6B9B8"/>
          </a:solidFill>
        </p:spPr>
        <p:txBody>
          <a:bodyPr/>
          <a:lstStyle>
            <a:lvl1pPr defTabSz="896111">
              <a:defRPr sz="4312" b="1">
                <a:solidFill>
                  <a:srgbClr val="FF0000"/>
                </a:solidFill>
              </a:defRPr>
            </a:lvl1pPr>
          </a:lstStyle>
          <a:p>
            <a:r>
              <a:t>Soustředění/zahraniční turnaje</a:t>
            </a:r>
          </a:p>
        </p:txBody>
      </p:sp>
      <p:sp>
        <p:nvSpPr>
          <p:cNvPr id="272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504305" y="1412776"/>
            <a:ext cx="8229601" cy="4525963"/>
          </a:xfrm>
          <a:prstGeom prst="rect">
            <a:avLst/>
          </a:prstGeom>
          <a:solidFill>
            <a:srgbClr val="B9CDE5"/>
          </a:solidFill>
        </p:spPr>
        <p:txBody>
          <a:bodyPr/>
          <a:lstStyle/>
          <a:p>
            <a:r>
              <a:t>Šéftrenér </a:t>
            </a:r>
            <a:r>
              <a:rPr b="1"/>
              <a:t>koordinuje a pomáhá se zajištěním případného celoklubového soustředění</a:t>
            </a:r>
          </a:p>
          <a:p>
            <a:r>
              <a:t>Šéftrenér </a:t>
            </a:r>
            <a:r>
              <a:rPr b="1"/>
              <a:t>koordinuje přípravu zahraničního turnaje </a:t>
            </a:r>
            <a:r>
              <a:t>(festivalového typu pro kategorie U10,U12,U14)</a:t>
            </a:r>
          </a:p>
        </p:txBody>
      </p:sp>
      <p:pic>
        <p:nvPicPr>
          <p:cNvPr id="27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809" y="4337546"/>
            <a:ext cx="3782592" cy="25217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8423" y="332656"/>
            <a:ext cx="646114" cy="7318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Nadpis 1"/>
          <p:cNvSpPr txBox="1">
            <a:spLocks noGrp="1"/>
          </p:cNvSpPr>
          <p:nvPr>
            <p:ph type="title"/>
          </p:nvPr>
        </p:nvSpPr>
        <p:spPr>
          <a:xfrm>
            <a:off x="539551" y="274638"/>
            <a:ext cx="8280922" cy="1210147"/>
          </a:xfrm>
          <a:prstGeom prst="rect">
            <a:avLst/>
          </a:prstGeom>
          <a:solidFill>
            <a:srgbClr val="D99694"/>
          </a:solidFill>
        </p:spPr>
        <p:txBody>
          <a:bodyPr/>
          <a:lstStyle/>
          <a:p>
            <a:pPr defTabSz="859536">
              <a:defRPr sz="3008" b="1">
                <a:solidFill>
                  <a:srgbClr val="C00000"/>
                </a:solidFill>
              </a:defRPr>
            </a:pPr>
            <a:r>
              <a:rPr dirty="0" err="1"/>
              <a:t>Definujme</a:t>
            </a:r>
            <a:r>
              <a:rPr dirty="0"/>
              <a:t> </a:t>
            </a:r>
            <a:r>
              <a:rPr dirty="0" err="1" smtClean="0"/>
              <a:t>si</a:t>
            </a:r>
            <a:r>
              <a:rPr lang="cs-CZ" dirty="0" smtClean="0"/>
              <a:t>, </a:t>
            </a:r>
            <a:r>
              <a:rPr dirty="0" err="1" smtClean="0"/>
              <a:t>jakého</a:t>
            </a:r>
            <a:r>
              <a:rPr dirty="0" smtClean="0"/>
              <a:t> </a:t>
            </a:r>
            <a:r>
              <a:rPr dirty="0" err="1"/>
              <a:t>chceme</a:t>
            </a:r>
            <a:r>
              <a:rPr dirty="0"/>
              <a:t> </a:t>
            </a:r>
            <a:r>
              <a:rPr dirty="0" err="1"/>
              <a:t>vychovat</a:t>
            </a:r>
            <a:r>
              <a:rPr dirty="0"/>
              <a:t> </a:t>
            </a:r>
            <a:r>
              <a:rPr dirty="0" err="1"/>
              <a:t>hráče</a:t>
            </a:r>
            <a:r>
              <a:rPr dirty="0"/>
              <a:t/>
            </a:r>
            <a:br>
              <a:rPr dirty="0"/>
            </a:br>
            <a:r>
              <a:rPr sz="2632" dirty="0"/>
              <a:t> </a:t>
            </a:r>
            <a:r>
              <a:rPr sz="2632" dirty="0" err="1"/>
              <a:t>Jak</a:t>
            </a:r>
            <a:r>
              <a:rPr sz="2632" dirty="0"/>
              <a:t> to </a:t>
            </a:r>
            <a:r>
              <a:rPr sz="2632" dirty="0" err="1"/>
              <a:t>dělají</a:t>
            </a:r>
            <a:r>
              <a:rPr sz="2632" dirty="0"/>
              <a:t> v </a:t>
            </a:r>
            <a:r>
              <a:rPr sz="2632" dirty="0" err="1"/>
              <a:t>Ajaxu</a:t>
            </a:r>
            <a:r>
              <a:rPr sz="2632" dirty="0"/>
              <a:t> </a:t>
            </a:r>
            <a:r>
              <a:rPr sz="2632" dirty="0" smtClean="0"/>
              <a:t>Amsterdam</a:t>
            </a:r>
            <a:r>
              <a:rPr sz="2632" dirty="0"/>
              <a:t>?</a:t>
            </a:r>
          </a:p>
        </p:txBody>
      </p:sp>
      <p:sp>
        <p:nvSpPr>
          <p:cNvPr id="277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FCD5B5"/>
          </a:solidFill>
        </p:spPr>
        <p:txBody>
          <a:bodyPr/>
          <a:lstStyle/>
          <a:p>
            <a:pPr>
              <a:spcBef>
                <a:spcPts val="400"/>
              </a:spcBef>
              <a:buFontTx/>
              <a:buChar char="❖"/>
              <a:defRPr sz="2000"/>
            </a:pPr>
            <a:r>
              <a:t>Schéma rozvoje mládeže v Ajaxu Amsterdam </a:t>
            </a:r>
            <a:r>
              <a:rPr b="1"/>
              <a:t>-  tzv. TIPY!</a:t>
            </a:r>
          </a:p>
          <a:p>
            <a:pPr marL="0" indent="0" algn="just">
              <a:spcBef>
                <a:spcPts val="400"/>
              </a:spcBef>
              <a:buSzTx/>
              <a:buNone/>
              <a:defRPr sz="2000"/>
            </a:pPr>
            <a:r>
              <a:t>      Ajax používá zkratku TIPS k popisu silných stránek mladého hráče Ajaxu.</a:t>
            </a:r>
          </a:p>
          <a:p>
            <a:pPr marL="0" indent="0" algn="just">
              <a:buSzTx/>
              <a:buNone/>
              <a:defRPr sz="2000"/>
            </a:pPr>
            <a:endParaRPr/>
          </a:p>
          <a:p>
            <a:pPr algn="just">
              <a:spcBef>
                <a:spcPts val="400"/>
              </a:spcBef>
              <a:defRPr sz="2000" b="1"/>
            </a:pPr>
            <a:r>
              <a:t>T</a:t>
            </a:r>
            <a:r>
              <a:rPr b="0"/>
              <a:t> je pro </a:t>
            </a:r>
            <a:r>
              <a:t>techniku</a:t>
            </a:r>
            <a:r>
              <a:rPr b="0"/>
              <a:t>. Mládí hráči Ajaxu musí mít míč pod kontrolou</a:t>
            </a:r>
          </a:p>
          <a:p>
            <a:pPr algn="just">
              <a:spcBef>
                <a:spcPts val="400"/>
              </a:spcBef>
              <a:defRPr sz="2000" b="1"/>
            </a:pPr>
            <a:r>
              <a:t>Insight a Inteligence</a:t>
            </a:r>
            <a:r>
              <a:rPr b="0"/>
              <a:t>. Schopnost pozorovat a myslet dopředu.</a:t>
            </a:r>
          </a:p>
          <a:p>
            <a:pPr algn="just">
              <a:spcBef>
                <a:spcPts val="400"/>
              </a:spcBef>
              <a:defRPr sz="2000" b="1"/>
            </a:pPr>
            <a:r>
              <a:t>P </a:t>
            </a:r>
            <a:r>
              <a:rPr b="0"/>
              <a:t>(personality) je pro </a:t>
            </a:r>
            <a:r>
              <a:t>osobnost</a:t>
            </a:r>
            <a:r>
              <a:rPr b="0"/>
              <a:t>. Musí být schopen komunikovat s ostatními, přijmout zodpovědnost za mužstvo, být kreativní, projevovat vkus a odvahu, být vnímavý ke svým spoluhráčům a být schopen pracovat disciplinovaně.</a:t>
            </a:r>
          </a:p>
          <a:p>
            <a:pPr algn="just">
              <a:spcBef>
                <a:spcPts val="400"/>
              </a:spcBef>
              <a:defRPr sz="2000" b="1"/>
            </a:pPr>
            <a:r>
              <a:t>S</a:t>
            </a:r>
            <a:r>
              <a:rPr b="0"/>
              <a:t> (speed) je pro </a:t>
            </a:r>
            <a:r>
              <a:t>rychlost</a:t>
            </a:r>
            <a:r>
              <a:rPr b="0"/>
              <a:t>, která je nezbytná pro každého hráče Ajaxu. Zrychlení z místa, mobilita a rychlost na dlouhé vzdálenosti.</a:t>
            </a:r>
          </a:p>
        </p:txBody>
      </p:sp>
      <p:pic>
        <p:nvPicPr>
          <p:cNvPr id="278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2486" y="878698"/>
            <a:ext cx="646114" cy="7318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E6B9B8"/>
          </a:solidFill>
        </p:spPr>
        <p:txBody>
          <a:bodyPr/>
          <a:lstStyle/>
          <a:p>
            <a:pPr defTabSz="877823">
              <a:defRPr sz="2688" b="1">
                <a:solidFill>
                  <a:srgbClr val="FF0000"/>
                </a:solidFill>
              </a:defRPr>
            </a:pPr>
            <a:r>
              <a:t>Mluvme s dětmi! </a:t>
            </a:r>
            <a:br/>
            <a:r>
              <a:rPr sz="1248"/>
              <a:t>(viz. Metodika- tabulka s pohovory – od jakého věku)</a:t>
            </a:r>
            <a:br>
              <a:rPr sz="1248"/>
            </a:br>
            <a:r>
              <a:t>Jak vedou rozhovor o rozvoji s dětmi v HC BOSCH?</a:t>
            </a:r>
          </a:p>
        </p:txBody>
      </p:sp>
      <p:sp>
        <p:nvSpPr>
          <p:cNvPr id="281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808080"/>
          </a:solidFill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buFontTx/>
              <a:buChar char="❖"/>
              <a:defRPr sz="2700" b="1" i="1">
                <a:solidFill>
                  <a:srgbClr val="FFFF00"/>
                </a:solidFill>
              </a:defRPr>
            </a:pPr>
            <a:r>
              <a:t>"Děti se musí naučit mluvit o svém vlastním vývoji - takže v U12 začínáme individuálními rozhovory za účasti rodičů</a:t>
            </a:r>
            <a:r>
              <a:rPr b="0"/>
              <a:t>“. </a:t>
            </a:r>
            <a:r>
              <a:rPr b="0" i="0">
                <a:solidFill>
                  <a:srgbClr val="000000"/>
                </a:solidFill>
              </a:rPr>
              <a:t>Rodiče pouze poslouchají (pokud chtějí, mohou si 	</a:t>
            </a:r>
            <a:r>
              <a:rPr i="0">
                <a:solidFill>
                  <a:srgbClr val="000000"/>
                </a:solidFill>
              </a:rPr>
              <a:t>poté</a:t>
            </a:r>
            <a:r>
              <a:rPr b="0" i="0">
                <a:solidFill>
                  <a:srgbClr val="000000"/>
                </a:solidFill>
              </a:rPr>
              <a:t> promluvit s trenérem). 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❖"/>
              <a:defRPr sz="2700" b="1"/>
            </a:pPr>
            <a:r>
              <a:t>Jednoduché otázky: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Jak se Ti daří doma / ve škole?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Co Tě baví, čím žiješ?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V čem jsi dobrý? Jak by jsi to chtěl zlepšit?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Co ti naopak nejde? Co děláš pro zlepšení?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Máš Ty sám na mě nějaké dotazy?</a:t>
            </a:r>
          </a:p>
        </p:txBody>
      </p:sp>
      <p:pic>
        <p:nvPicPr>
          <p:cNvPr id="28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3" y="404664"/>
            <a:ext cx="646114" cy="7318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Nadpis 1"/>
          <p:cNvSpPr txBox="1">
            <a:spLocks noGrp="1"/>
          </p:cNvSpPr>
          <p:nvPr>
            <p:ph type="title"/>
          </p:nvPr>
        </p:nvSpPr>
        <p:spPr>
          <a:xfrm>
            <a:off x="467543" y="260647"/>
            <a:ext cx="8229601" cy="1143001"/>
          </a:xfrm>
          <a:prstGeom prst="rect">
            <a:avLst/>
          </a:prstGeom>
          <a:solidFill>
            <a:srgbClr val="E6B9B8"/>
          </a:solidFill>
        </p:spPr>
        <p:txBody>
          <a:bodyPr/>
          <a:lstStyle/>
          <a:p>
            <a:pPr defTabSz="905255">
              <a:defRPr sz="2376" b="1">
                <a:solidFill>
                  <a:srgbClr val="FF0000"/>
                </a:solidFill>
              </a:defRPr>
            </a:pPr>
            <a:r>
              <a:rPr dirty="0" err="1"/>
              <a:t>Jsou</a:t>
            </a:r>
            <a:r>
              <a:rPr dirty="0"/>
              <a:t> </a:t>
            </a:r>
            <a:r>
              <a:rPr dirty="0" err="1"/>
              <a:t>rodiče</a:t>
            </a:r>
            <a:r>
              <a:rPr dirty="0"/>
              <a:t> </a:t>
            </a:r>
            <a:r>
              <a:rPr dirty="0" err="1"/>
              <a:t>Vašich</a:t>
            </a:r>
            <a:r>
              <a:rPr dirty="0"/>
              <a:t> </a:t>
            </a:r>
            <a:r>
              <a:rPr dirty="0" err="1"/>
              <a:t>svěřenců</a:t>
            </a:r>
            <a:r>
              <a:rPr dirty="0"/>
              <a:t> </a:t>
            </a:r>
            <a:r>
              <a:rPr dirty="0" err="1"/>
              <a:t>skutečně</a:t>
            </a:r>
            <a:r>
              <a:rPr dirty="0"/>
              <a:t> </a:t>
            </a:r>
            <a:r>
              <a:rPr dirty="0" err="1"/>
              <a:t>dobře</a:t>
            </a:r>
            <a:r>
              <a:rPr dirty="0"/>
              <a:t> </a:t>
            </a:r>
            <a:r>
              <a:rPr dirty="0" err="1"/>
              <a:t>informováni</a:t>
            </a:r>
            <a:r>
              <a:rPr dirty="0"/>
              <a:t> ? </a:t>
            </a:r>
            <a:br>
              <a:rPr dirty="0"/>
            </a:br>
            <a:r>
              <a:rPr lang="cs-CZ" dirty="0"/>
              <a:t>K</a:t>
            </a:r>
            <a:r>
              <a:rPr dirty="0" err="1" smtClean="0"/>
              <a:t>omunikujte</a:t>
            </a:r>
            <a:r>
              <a:rPr dirty="0" smtClean="0"/>
              <a:t> </a:t>
            </a:r>
            <a:r>
              <a:rPr dirty="0"/>
              <a:t>s </a:t>
            </a:r>
            <a:r>
              <a:rPr dirty="0" err="1"/>
              <a:t>nimi</a:t>
            </a:r>
            <a:r>
              <a:rPr dirty="0"/>
              <a:t>!</a:t>
            </a:r>
          </a:p>
        </p:txBody>
      </p:sp>
      <p:sp>
        <p:nvSpPr>
          <p:cNvPr id="285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395536" y="1600200"/>
            <a:ext cx="8291263" cy="4997152"/>
          </a:xfrm>
          <a:prstGeom prst="rect">
            <a:avLst/>
          </a:prstGeom>
          <a:solidFill>
            <a:srgbClr val="B9CDE5"/>
          </a:solidFill>
        </p:spPr>
        <p:txBody>
          <a:bodyPr/>
          <a:lstStyle/>
          <a:p>
            <a:pPr marL="322325" indent="-322325" defTabSz="859536">
              <a:spcBef>
                <a:spcPts val="600"/>
              </a:spcBef>
              <a:defRPr sz="2632" b="1"/>
            </a:pPr>
            <a:r>
              <a:t>Jsou skutečně rodiče dobře informováni? </a:t>
            </a:r>
          </a:p>
          <a:p>
            <a:pPr marL="322325" indent="-322325" defTabSz="859536">
              <a:spcBef>
                <a:spcPts val="600"/>
              </a:spcBef>
              <a:defRPr sz="2632" i="1"/>
            </a:pPr>
            <a:r>
              <a:t>Jak často s nimi mluvíte?</a:t>
            </a:r>
          </a:p>
          <a:p>
            <a:pPr marL="322325" indent="-322325" defTabSz="859536">
              <a:spcBef>
                <a:spcPts val="600"/>
              </a:spcBef>
              <a:defRPr sz="2632" i="1"/>
            </a:pPr>
            <a:r>
              <a:t>Jaké informace jim sdělujete?</a:t>
            </a:r>
          </a:p>
          <a:p>
            <a:pPr marL="322325" indent="-322325" defTabSz="859536">
              <a:spcBef>
                <a:spcPts val="600"/>
              </a:spcBef>
              <a:defRPr sz="2632" i="1"/>
            </a:pPr>
            <a:r>
              <a:t>Jak používáte KIS vs osobni komunikace?</a:t>
            </a:r>
          </a:p>
          <a:p>
            <a:pPr marL="0" indent="0" defTabSz="859536">
              <a:buSzTx/>
              <a:buNone/>
              <a:defRPr sz="2632"/>
            </a:pPr>
            <a:endParaRPr/>
          </a:p>
          <a:p>
            <a:pPr marL="322325" indent="-322325" defTabSz="859536">
              <a:spcBef>
                <a:spcPts val="600"/>
              </a:spcBef>
              <a:buFontTx/>
              <a:buChar char="➢"/>
              <a:defRPr sz="2632"/>
            </a:pPr>
            <a:r>
              <a:t>je nutné napříč klubem zlepšit komunikaci s rodiči (obecně) </a:t>
            </a:r>
          </a:p>
          <a:p>
            <a:pPr marL="322325" indent="-322325" defTabSz="859536">
              <a:spcBef>
                <a:spcPts val="600"/>
              </a:spcBef>
              <a:buFontTx/>
              <a:buChar char="➢"/>
              <a:defRPr sz="2632"/>
            </a:pPr>
            <a:r>
              <a:t>rodiče jsou klíčové osoby – svěřují nám to nejcennější a mají zájem, aby proběhl rozvoj jejich dětí </a:t>
            </a:r>
          </a:p>
          <a:p>
            <a:pPr marL="322325" indent="-322325" defTabSz="859536">
              <a:spcBef>
                <a:spcPts val="600"/>
              </a:spcBef>
              <a:buFontTx/>
              <a:buChar char="➢"/>
              <a:defRPr sz="2632"/>
            </a:pPr>
            <a:r>
              <a:t>nepodceňujte komunikaci s rodiči!</a:t>
            </a:r>
          </a:p>
        </p:txBody>
      </p:sp>
      <p:pic>
        <p:nvPicPr>
          <p:cNvPr id="286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3" y="404664"/>
            <a:ext cx="646114" cy="7318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126" y="1005377"/>
            <a:ext cx="8682320" cy="5762242"/>
          </a:xfrm>
          <a:prstGeom prst="rect">
            <a:avLst/>
          </a:prstGeom>
          <a:ln w="12700">
            <a:miter lim="400000"/>
          </a:ln>
        </p:spPr>
      </p:pic>
      <p:sp>
        <p:nvSpPr>
          <p:cNvPr id="289" name="Nadpis 1"/>
          <p:cNvSpPr txBox="1">
            <a:spLocks noGrp="1"/>
          </p:cNvSpPr>
          <p:nvPr>
            <p:ph type="title"/>
          </p:nvPr>
        </p:nvSpPr>
        <p:spPr>
          <a:xfrm>
            <a:off x="467543" y="188639"/>
            <a:ext cx="7920882" cy="2376266"/>
          </a:xfrm>
          <a:prstGeom prst="rect">
            <a:avLst/>
          </a:prstGeom>
          <a:solidFill>
            <a:srgbClr val="E6B9B8"/>
          </a:solidFill>
        </p:spPr>
        <p:txBody>
          <a:bodyPr>
            <a:normAutofit fontScale="90000"/>
          </a:bodyPr>
          <a:lstStyle/>
          <a:p>
            <a:pPr>
              <a:defRPr sz="2400" b="1">
                <a:solidFill>
                  <a:srgbClr val="FF0000"/>
                </a:solidFill>
              </a:defRPr>
            </a:pPr>
            <a:r>
              <a:t>Materiál byl vytvořen k  posunutí SK SLAVIA PRAHA </a:t>
            </a:r>
            <a:br/>
            <a:r>
              <a:rPr u="sng"/>
              <a:t>k výkonnostnímu a respektovanému </a:t>
            </a:r>
            <a:br>
              <a:rPr u="sng"/>
            </a:br>
            <a:r>
              <a:rPr u="sng"/>
              <a:t>týmu mezinárodní úrovně</a:t>
            </a:r>
            <a:br>
              <a:rPr u="sng"/>
            </a:br>
            <a:r>
              <a:rPr u="sng"/>
              <a:t/>
            </a:r>
            <a:br>
              <a:rPr u="sng"/>
            </a:br>
            <a:r>
              <a:rPr sz="1800">
                <a:solidFill>
                  <a:srgbClr val="000000"/>
                </a:solidFill>
              </a:rPr>
              <a:t>Tento materiál zpracoval a vytvořil:</a:t>
            </a:r>
            <a:br>
              <a:rPr sz="1800">
                <a:solidFill>
                  <a:srgbClr val="000000"/>
                </a:solidFill>
              </a:rPr>
            </a:br>
            <a:r>
              <a:rPr sz="1800">
                <a:solidFill>
                  <a:srgbClr val="000000"/>
                </a:solidFill>
              </a:rPr>
              <a:t>Jan Urbanec za pomoci Miroslava Ludvíka a Gina Schilderse</a:t>
            </a:r>
            <a:br>
              <a:rPr sz="1800">
                <a:solidFill>
                  <a:srgbClr val="000000"/>
                </a:solidFill>
              </a:rPr>
            </a:br>
            <a:endParaRPr sz="1800">
              <a:solidFill>
                <a:srgbClr val="000000"/>
              </a:solidFill>
            </a:endParaRPr>
          </a:p>
        </p:txBody>
      </p:sp>
      <p:sp>
        <p:nvSpPr>
          <p:cNvPr id="290" name="Google Shape;405;p15"/>
          <p:cNvSpPr txBox="1">
            <a:spLocks noGrp="1"/>
          </p:cNvSpPr>
          <p:nvPr>
            <p:ph type="body" sz="quarter" idx="1"/>
          </p:nvPr>
        </p:nvSpPr>
        <p:spPr>
          <a:xfrm>
            <a:off x="1259631" y="2348880"/>
            <a:ext cx="6347050" cy="1008113"/>
          </a:xfrm>
          <a:prstGeom prst="rect">
            <a:avLst/>
          </a:prstGeom>
          <a:solidFill>
            <a:srgbClr val="B9CDE5"/>
          </a:solidFill>
        </p:spPr>
        <p:txBody>
          <a:bodyPr lIns="45699" tIns="45699" rIns="45699" bIns="45699"/>
          <a:lstStyle/>
          <a:p>
            <a:pPr marL="0" indent="0" defTabSz="886968">
              <a:lnSpc>
                <a:spcPct val="90000"/>
              </a:lnSpc>
              <a:spcBef>
                <a:spcPts val="0"/>
              </a:spcBef>
              <a:buSzTx/>
              <a:buNone/>
              <a:defRPr sz="1552"/>
            </a:pPr>
            <a:r>
              <a:t>Použité materiály:</a:t>
            </a:r>
          </a:p>
          <a:p>
            <a:pPr marL="221742" indent="-221742" defTabSz="886968">
              <a:lnSpc>
                <a:spcPct val="90000"/>
              </a:lnSpc>
              <a:spcBef>
                <a:spcPts val="0"/>
              </a:spcBef>
              <a:buClr>
                <a:srgbClr val="000000"/>
              </a:buClr>
              <a:buSzPts val="1500"/>
              <a:defRPr sz="1552"/>
            </a:pPr>
            <a:r>
              <a:t>Erasmus Youth Development with Robbert – Jan de Vos at Den Bosch</a:t>
            </a:r>
          </a:p>
          <a:p>
            <a:pPr marL="221742" indent="-221742" defTabSz="886968">
              <a:lnSpc>
                <a:spcPct val="90000"/>
              </a:lnSpc>
              <a:spcBef>
                <a:spcPts val="0"/>
              </a:spcBef>
              <a:buClr>
                <a:srgbClr val="000000"/>
              </a:buClr>
              <a:buSzPts val="1500"/>
              <a:defRPr sz="1552"/>
            </a:pPr>
            <a:r>
              <a:t>Hockey club Den Bosch</a:t>
            </a:r>
          </a:p>
          <a:p>
            <a:pPr marL="221742" indent="-221742" defTabSz="886968">
              <a:lnSpc>
                <a:spcPct val="90000"/>
              </a:lnSpc>
              <a:spcBef>
                <a:spcPts val="0"/>
              </a:spcBef>
              <a:buClr>
                <a:srgbClr val="000000"/>
              </a:buClr>
              <a:buSzPts val="1500"/>
              <a:defRPr sz="1552"/>
            </a:pPr>
            <a:r>
              <a:t>Strategie/koncepce ČSPH</a:t>
            </a:r>
          </a:p>
        </p:txBody>
      </p:sp>
      <p:pic>
        <p:nvPicPr>
          <p:cNvPr id="29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6073" y="548679"/>
            <a:ext cx="806408" cy="91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Nadpis 1"/>
          <p:cNvSpPr txBox="1">
            <a:spLocks noGrp="1"/>
          </p:cNvSpPr>
          <p:nvPr>
            <p:ph type="title"/>
          </p:nvPr>
        </p:nvSpPr>
        <p:spPr>
          <a:xfrm>
            <a:off x="484981" y="236389"/>
            <a:ext cx="8229601" cy="1143001"/>
          </a:xfrm>
          <a:prstGeom prst="rect">
            <a:avLst/>
          </a:prstGeom>
          <a:solidFill>
            <a:srgbClr val="E6B9B8"/>
          </a:solidFill>
        </p:spPr>
        <p:txBody>
          <a:bodyPr/>
          <a:lstStyle/>
          <a:p>
            <a:pPr>
              <a:defRPr b="1"/>
            </a:pPr>
            <a:r>
              <a:t>Šéftrenér</a:t>
            </a:r>
            <a:r>
              <a:rPr b="0"/>
              <a:t> </a:t>
            </a:r>
          </a:p>
        </p:txBody>
      </p:sp>
      <p:sp>
        <p:nvSpPr>
          <p:cNvPr id="177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B9CDE5"/>
          </a:solidFill>
        </p:spPr>
        <p:txBody>
          <a:bodyPr/>
          <a:lstStyle/>
          <a:p>
            <a:pPr>
              <a:lnSpc>
                <a:spcPct val="80000"/>
              </a:lnSpc>
              <a:spcBef>
                <a:spcPts val="400"/>
              </a:spcBef>
              <a:defRPr sz="1700" b="1"/>
            </a:pPr>
            <a:r>
              <a:t>Šéftrenér zastřešuje chod kategorií U6,U8,U10,U12,U15,U18. </a:t>
            </a:r>
          </a:p>
          <a:p>
            <a:pPr marL="0" indent="0">
              <a:lnSpc>
                <a:spcPct val="80000"/>
              </a:lnSpc>
              <a:spcBef>
                <a:spcPts val="400"/>
              </a:spcBef>
              <a:buSzTx/>
              <a:buNone/>
              <a:defRPr sz="1700"/>
            </a:pPr>
            <a:r>
              <a:t>     </a:t>
            </a:r>
            <a:r>
              <a:rPr sz="1800"/>
              <a:t>Konkrétně :</a:t>
            </a:r>
          </a:p>
          <a:p>
            <a:pPr>
              <a:lnSpc>
                <a:spcPct val="80000"/>
              </a:lnSpc>
              <a:spcBef>
                <a:spcPts val="400"/>
              </a:spcBef>
              <a:defRPr sz="1800"/>
            </a:pPr>
            <a:r>
              <a:t>Zodpovídá za nábory nových dětí</a:t>
            </a:r>
            <a:endParaRPr sz="1700"/>
          </a:p>
          <a:p>
            <a:pPr>
              <a:lnSpc>
                <a:spcPct val="80000"/>
              </a:lnSpc>
              <a:spcBef>
                <a:spcPts val="400"/>
              </a:spcBef>
              <a:defRPr sz="1800"/>
            </a:pPr>
            <a:r>
              <a:t>Je zodpovědný, že všichni trenéři pracují podle myšlenek Horsta Weina</a:t>
            </a:r>
            <a:endParaRPr sz="3300"/>
          </a:p>
          <a:p>
            <a:pPr>
              <a:lnSpc>
                <a:spcPct val="80000"/>
              </a:lnSpc>
              <a:spcBef>
                <a:spcPts val="400"/>
              </a:spcBef>
              <a:defRPr sz="1800"/>
            </a:pPr>
            <a:r>
              <a:t>Zajistí, že všichni trenéři pracují podle tréninkových plánů dle definované sportovní metodiky</a:t>
            </a:r>
            <a:endParaRPr sz="1700"/>
          </a:p>
          <a:p>
            <a:pPr>
              <a:lnSpc>
                <a:spcPct val="80000"/>
              </a:lnSpc>
              <a:spcBef>
                <a:spcPts val="400"/>
              </a:spcBef>
              <a:defRPr sz="1800"/>
            </a:pPr>
            <a:r>
              <a:t>Iniciuje roční soustředění pro všechny kategorie</a:t>
            </a:r>
            <a:endParaRPr sz="1700"/>
          </a:p>
          <a:p>
            <a:pPr>
              <a:lnSpc>
                <a:spcPct val="80000"/>
              </a:lnSpc>
              <a:spcBef>
                <a:spcPts val="400"/>
              </a:spcBef>
              <a:defRPr sz="1800"/>
            </a:pPr>
            <a:r>
              <a:t>Koordinuje mezinárodní poměřování - turnaje a zápasy </a:t>
            </a:r>
            <a:endParaRPr sz="1700"/>
          </a:p>
          <a:p>
            <a:pPr>
              <a:lnSpc>
                <a:spcPct val="80000"/>
              </a:lnSpc>
              <a:spcBef>
                <a:spcPts val="400"/>
              </a:spcBef>
              <a:defRPr sz="1800"/>
            </a:pPr>
            <a:r>
              <a:t>Iniciuje různé koordinační schůzky </a:t>
            </a:r>
            <a:endParaRPr sz="1700"/>
          </a:p>
          <a:p>
            <a:pPr>
              <a:lnSpc>
                <a:spcPct val="80000"/>
              </a:lnSpc>
              <a:spcBef>
                <a:spcPts val="400"/>
              </a:spcBef>
              <a:defRPr sz="1800"/>
            </a:pPr>
            <a:r>
              <a:t>Organizuje 2 x ročně školení pro současné a nové trenéry</a:t>
            </a:r>
            <a:endParaRPr sz="1700"/>
          </a:p>
          <a:p>
            <a:pPr>
              <a:lnSpc>
                <a:spcPct val="80000"/>
              </a:lnSpc>
              <a:spcBef>
                <a:spcPts val="400"/>
              </a:spcBef>
              <a:defRPr sz="1800"/>
            </a:pPr>
            <a:r>
              <a:t>Motivuje trenéry k sebevzdělávání </a:t>
            </a:r>
            <a:endParaRPr sz="1700"/>
          </a:p>
          <a:p>
            <a:pPr>
              <a:lnSpc>
                <a:spcPct val="80000"/>
              </a:lnSpc>
              <a:spcBef>
                <a:spcPts val="400"/>
              </a:spcBef>
              <a:defRPr sz="1800"/>
            </a:pPr>
            <a:r>
              <a:t>Je hnací motor pro rozvoj a příklad pro ostatní trenéry</a:t>
            </a:r>
            <a:endParaRPr sz="1700"/>
          </a:p>
          <a:p>
            <a:pPr>
              <a:lnSpc>
                <a:spcPct val="80000"/>
              </a:lnSpc>
              <a:spcBef>
                <a:spcPts val="400"/>
              </a:spcBef>
              <a:defRPr sz="1800"/>
            </a:pPr>
            <a:r>
              <a:t>Propaguje svojí práci a inspiruje další cleny klubu</a:t>
            </a:r>
            <a:endParaRPr sz="1700"/>
          </a:p>
          <a:p>
            <a:pPr>
              <a:lnSpc>
                <a:spcPct val="80000"/>
              </a:lnSpc>
              <a:spcBef>
                <a:spcPts val="400"/>
              </a:spcBef>
              <a:defRPr sz="1800"/>
            </a:pPr>
            <a:r>
              <a:t>Vyžaduje od trenérů sebehodnocení a nebojí dát zpětnou vazbu k společně domluvenému rozvoji principu/metodice/hodnotám</a:t>
            </a:r>
            <a:endParaRPr sz="1700"/>
          </a:p>
          <a:p>
            <a:pPr>
              <a:lnSpc>
                <a:spcPct val="80000"/>
              </a:lnSpc>
              <a:spcBef>
                <a:spcPts val="400"/>
              </a:spcBef>
              <a:defRPr sz="1800"/>
            </a:pPr>
            <a:r>
              <a:t>Zajišťuje ve spolupráci s koordinátory kategorií kluci/holky</a:t>
            </a:r>
          </a:p>
        </p:txBody>
      </p:sp>
      <p:pic>
        <p:nvPicPr>
          <p:cNvPr id="178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5163" y="404664"/>
            <a:ext cx="858838" cy="974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E6B9B8"/>
          </a:solidFill>
        </p:spPr>
        <p:txBody>
          <a:bodyPr/>
          <a:lstStyle>
            <a:lvl1pPr>
              <a:defRPr b="1"/>
            </a:lvl1pPr>
          </a:lstStyle>
          <a:p>
            <a:r>
              <a:t>Šéftrenér - etický kodex</a:t>
            </a:r>
          </a:p>
        </p:txBody>
      </p:sp>
      <p:sp>
        <p:nvSpPr>
          <p:cNvPr id="181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B9CDE5"/>
          </a:solidFill>
        </p:spPr>
        <p:txBody>
          <a:bodyPr/>
          <a:lstStyle/>
          <a:p>
            <a:pPr marL="336042" indent="-336042" defTabSz="896111">
              <a:lnSpc>
                <a:spcPct val="80000"/>
              </a:lnSpc>
              <a:spcBef>
                <a:spcPts val="400"/>
              </a:spcBef>
              <a:defRPr sz="1960"/>
            </a:pPr>
            <a:r>
              <a:t>Šéftrenér </a:t>
            </a:r>
            <a:r>
              <a:rPr b="1"/>
              <a:t>podporuje fair play </a:t>
            </a:r>
            <a:r>
              <a:t>– respektuje pravidla a vyjadřuje úctu, respekt a přátelství všem členům oddílu, rozhodčím, ČSPH a také samozřejmě soupeřům.</a:t>
            </a:r>
          </a:p>
          <a:p>
            <a:pPr marL="336042" indent="-336042" defTabSz="896111">
              <a:lnSpc>
                <a:spcPct val="80000"/>
              </a:lnSpc>
              <a:spcBef>
                <a:spcPts val="400"/>
              </a:spcBef>
              <a:defRPr sz="1960"/>
            </a:pPr>
            <a:r>
              <a:t>Šéftrenér </a:t>
            </a:r>
            <a:r>
              <a:rPr b="1"/>
              <a:t>podporuje vzájemnou spolupráci mezi trenéry a funkcionáři klubu</a:t>
            </a:r>
            <a:r>
              <a:t>.</a:t>
            </a:r>
          </a:p>
          <a:p>
            <a:pPr marL="336042" indent="-336042" defTabSz="896111">
              <a:lnSpc>
                <a:spcPct val="80000"/>
              </a:lnSpc>
              <a:spcBef>
                <a:spcPts val="400"/>
              </a:spcBef>
              <a:defRPr sz="1960"/>
            </a:pPr>
            <a:r>
              <a:t>Šéftrenér je </a:t>
            </a:r>
            <a:r>
              <a:rPr b="1"/>
              <a:t>příkladem pro druhé.</a:t>
            </a:r>
          </a:p>
          <a:p>
            <a:pPr marL="336042" indent="-336042" defTabSz="896111">
              <a:lnSpc>
                <a:spcPct val="80000"/>
              </a:lnSpc>
              <a:spcBef>
                <a:spcPts val="400"/>
              </a:spcBef>
              <a:defRPr sz="1960"/>
            </a:pPr>
            <a:r>
              <a:t>Šéftrenér </a:t>
            </a:r>
            <a:r>
              <a:rPr b="1"/>
              <a:t>plní úkoly a povinnosti s odpovědností a efektivně </a:t>
            </a:r>
            <a:r>
              <a:t>s psanými i nepsanými pravidly tak, aby ostatní členové, partneři či fanoušci oddílu byli na něho náležitě hrdí.</a:t>
            </a:r>
          </a:p>
          <a:p>
            <a:pPr marL="336042" indent="-336042" defTabSz="896111">
              <a:lnSpc>
                <a:spcPct val="80000"/>
              </a:lnSpc>
              <a:spcBef>
                <a:spcPts val="400"/>
              </a:spcBef>
              <a:defRPr sz="1960"/>
            </a:pPr>
            <a:r>
              <a:t>Šéftrenér oddílu by měl být </a:t>
            </a:r>
            <a:r>
              <a:rPr b="1"/>
              <a:t>náležitě hrdý, že je členem SK Slavia Praha – pozemní hokej</a:t>
            </a:r>
            <a:r>
              <a:t> a zároveň součástí široké rodiny pozemního hokeje.</a:t>
            </a:r>
          </a:p>
          <a:p>
            <a:pPr marL="336042" indent="-336042" defTabSz="896111">
              <a:lnSpc>
                <a:spcPct val="80000"/>
              </a:lnSpc>
              <a:spcBef>
                <a:spcPts val="400"/>
              </a:spcBef>
              <a:defRPr sz="1960"/>
            </a:pPr>
            <a:r>
              <a:t>Šéftrenér </a:t>
            </a:r>
            <a:r>
              <a:rPr b="1"/>
              <a:t>pečuje o řádné jméno SK Slavia Praha – pozemní hokej a ČSPH</a:t>
            </a:r>
            <a:r>
              <a:t>.</a:t>
            </a:r>
          </a:p>
          <a:p>
            <a:pPr marL="336042" indent="-336042" defTabSz="896111">
              <a:lnSpc>
                <a:spcPct val="80000"/>
              </a:lnSpc>
              <a:spcBef>
                <a:spcPts val="400"/>
              </a:spcBef>
              <a:defRPr sz="1960"/>
            </a:pPr>
            <a:r>
              <a:t>Šéftrenér </a:t>
            </a:r>
            <a:r>
              <a:rPr b="1"/>
              <a:t>pečuje o majetek SK Slavia Praha a ČSPH</a:t>
            </a:r>
            <a:r>
              <a:t>.</a:t>
            </a:r>
          </a:p>
          <a:p>
            <a:pPr marL="336042" indent="-336042" defTabSz="896111">
              <a:lnSpc>
                <a:spcPct val="80000"/>
              </a:lnSpc>
              <a:spcBef>
                <a:spcPts val="400"/>
              </a:spcBef>
              <a:defRPr sz="1960"/>
            </a:pPr>
            <a:r>
              <a:t>Šéftrenér </a:t>
            </a:r>
            <a:r>
              <a:rPr b="1"/>
              <a:t>se</a:t>
            </a:r>
            <a:r>
              <a:t> </a:t>
            </a:r>
            <a:r>
              <a:rPr b="1"/>
              <a:t>nezúčastňuji žádné činnosti, která se neslučuje se zásadami slušného chování, etickými a sportovními pravidly</a:t>
            </a:r>
            <a:r>
              <a:t>.</a:t>
            </a:r>
          </a:p>
        </p:txBody>
      </p:sp>
      <p:pic>
        <p:nvPicPr>
          <p:cNvPr id="18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5163" y="404664"/>
            <a:ext cx="858838" cy="974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Nadpis 1"/>
          <p:cNvSpPr txBox="1">
            <a:spLocks noGrp="1"/>
          </p:cNvSpPr>
          <p:nvPr>
            <p:ph type="title"/>
          </p:nvPr>
        </p:nvSpPr>
        <p:spPr>
          <a:xfrm>
            <a:off x="466725" y="320448"/>
            <a:ext cx="8229600" cy="1143001"/>
          </a:xfrm>
          <a:prstGeom prst="rect">
            <a:avLst/>
          </a:prstGeom>
          <a:solidFill>
            <a:srgbClr val="E6B9B8"/>
          </a:solidFill>
        </p:spPr>
        <p:txBody>
          <a:bodyPr/>
          <a:lstStyle/>
          <a:p>
            <a:pPr>
              <a:defRPr sz="3900" b="1">
                <a:solidFill>
                  <a:srgbClr val="FF0000"/>
                </a:solidFill>
              </a:defRPr>
            </a:pPr>
            <a:r>
              <a:rPr dirty="0" err="1"/>
              <a:t>Trenérská</a:t>
            </a:r>
            <a:r>
              <a:rPr dirty="0"/>
              <a:t> </a:t>
            </a:r>
            <a:r>
              <a:rPr dirty="0" err="1"/>
              <a:t>rada</a:t>
            </a:r>
            <a:r>
              <a:rPr dirty="0"/>
              <a:t/>
            </a:r>
            <a:br>
              <a:rPr dirty="0"/>
            </a:br>
            <a:endParaRPr sz="2700" dirty="0"/>
          </a:p>
        </p:txBody>
      </p:sp>
      <p:sp>
        <p:nvSpPr>
          <p:cNvPr id="185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700808"/>
            <a:ext cx="8435280" cy="4896545"/>
          </a:xfrm>
          <a:prstGeom prst="rect">
            <a:avLst/>
          </a:prstGeom>
          <a:solidFill>
            <a:srgbClr val="C6D9F1"/>
          </a:solidFill>
        </p:spPr>
        <p:txBody>
          <a:bodyPr/>
          <a:lstStyle/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rPr lang="cs-CZ" dirty="0" smtClean="0"/>
              <a:t>Šéftrenér </a:t>
            </a:r>
            <a:r>
              <a:rPr dirty="0" smtClean="0"/>
              <a:t>3 </a:t>
            </a:r>
            <a:r>
              <a:rPr dirty="0"/>
              <a:t>x </a:t>
            </a:r>
            <a:r>
              <a:rPr dirty="0" err="1"/>
              <a:t>ročně</a:t>
            </a:r>
            <a:r>
              <a:rPr dirty="0"/>
              <a:t> </a:t>
            </a:r>
            <a:r>
              <a:rPr dirty="0" err="1"/>
              <a:t>organizuje</a:t>
            </a:r>
            <a:r>
              <a:rPr dirty="0"/>
              <a:t> </a:t>
            </a:r>
            <a:r>
              <a:rPr dirty="0" err="1"/>
              <a:t>schůzku</a:t>
            </a:r>
            <a:r>
              <a:rPr dirty="0"/>
              <a:t> </a:t>
            </a:r>
            <a:r>
              <a:rPr dirty="0" err="1"/>
              <a:t>všech</a:t>
            </a:r>
            <a:r>
              <a:rPr dirty="0"/>
              <a:t> </a:t>
            </a:r>
            <a:r>
              <a:rPr dirty="0" err="1"/>
              <a:t>trenérů</a:t>
            </a:r>
            <a:r>
              <a:rPr dirty="0"/>
              <a:t> </a:t>
            </a:r>
            <a:r>
              <a:rPr dirty="0" err="1"/>
              <a:t>oddílu</a:t>
            </a:r>
            <a:r>
              <a:rPr dirty="0"/>
              <a:t> a </a:t>
            </a:r>
            <a:r>
              <a:rPr dirty="0" err="1"/>
              <a:t>pořizuje</a:t>
            </a:r>
            <a:r>
              <a:rPr dirty="0"/>
              <a:t> </a:t>
            </a:r>
            <a:r>
              <a:rPr dirty="0" err="1"/>
              <a:t>zápis</a:t>
            </a:r>
            <a:r>
              <a:rPr dirty="0"/>
              <a:t>. </a:t>
            </a:r>
            <a:r>
              <a:rPr dirty="0" err="1"/>
              <a:t>Šéftrenér</a:t>
            </a:r>
            <a:r>
              <a:rPr dirty="0"/>
              <a:t> </a:t>
            </a:r>
            <a:r>
              <a:rPr dirty="0" err="1"/>
              <a:t>zve</a:t>
            </a:r>
            <a:r>
              <a:rPr dirty="0"/>
              <a:t> </a:t>
            </a:r>
            <a:r>
              <a:rPr dirty="0" err="1"/>
              <a:t>také</a:t>
            </a:r>
            <a:r>
              <a:rPr dirty="0"/>
              <a:t> </a:t>
            </a:r>
            <a:r>
              <a:rPr dirty="0" err="1"/>
              <a:t>další</a:t>
            </a:r>
            <a:r>
              <a:rPr dirty="0"/>
              <a:t> </a:t>
            </a:r>
            <a:r>
              <a:rPr dirty="0" err="1"/>
              <a:t>hosty</a:t>
            </a:r>
            <a:r>
              <a:rPr dirty="0"/>
              <a:t> </a:t>
            </a:r>
            <a:r>
              <a:rPr dirty="0" err="1"/>
              <a:t>dle</a:t>
            </a:r>
            <a:r>
              <a:rPr dirty="0"/>
              <a:t> </a:t>
            </a:r>
            <a:r>
              <a:rPr dirty="0" err="1"/>
              <a:t>aktuálních</a:t>
            </a:r>
            <a:r>
              <a:rPr dirty="0"/>
              <a:t> </a:t>
            </a:r>
            <a:r>
              <a:rPr dirty="0" err="1"/>
              <a:t>potřeb</a:t>
            </a:r>
            <a:r>
              <a:rPr dirty="0"/>
              <a:t>. </a:t>
            </a:r>
            <a:r>
              <a:rPr dirty="0" err="1"/>
              <a:t>Tyto</a:t>
            </a:r>
            <a:r>
              <a:rPr dirty="0"/>
              <a:t> </a:t>
            </a:r>
            <a:r>
              <a:rPr dirty="0" err="1"/>
              <a:t>porady</a:t>
            </a:r>
            <a:r>
              <a:rPr dirty="0"/>
              <a:t> </a:t>
            </a:r>
            <a:r>
              <a:rPr dirty="0" err="1"/>
              <a:t>probíhají</a:t>
            </a:r>
            <a:r>
              <a:rPr dirty="0"/>
              <a:t> v </a:t>
            </a:r>
            <a:r>
              <a:rPr dirty="0" err="1"/>
              <a:t>září</a:t>
            </a:r>
            <a:r>
              <a:rPr dirty="0"/>
              <a:t>, </a:t>
            </a:r>
            <a:r>
              <a:rPr dirty="0" err="1"/>
              <a:t>únoru</a:t>
            </a:r>
            <a:r>
              <a:rPr dirty="0"/>
              <a:t> a </a:t>
            </a:r>
            <a:r>
              <a:rPr dirty="0" err="1"/>
              <a:t>červnu</a:t>
            </a:r>
            <a:r>
              <a:rPr dirty="0"/>
              <a:t>. </a:t>
            </a:r>
            <a:r>
              <a:rPr dirty="0" err="1"/>
              <a:t>Šéftrenér</a:t>
            </a:r>
            <a:r>
              <a:rPr dirty="0"/>
              <a:t> </a:t>
            </a:r>
            <a:r>
              <a:rPr dirty="0" err="1"/>
              <a:t>podporuje</a:t>
            </a:r>
            <a:r>
              <a:rPr dirty="0"/>
              <a:t> dialog, ale </a:t>
            </a:r>
            <a:r>
              <a:rPr dirty="0" err="1"/>
              <a:t>již</a:t>
            </a:r>
            <a:r>
              <a:rPr dirty="0"/>
              <a:t> </a:t>
            </a:r>
            <a:r>
              <a:rPr dirty="0" err="1"/>
              <a:t>nepolemizuje</a:t>
            </a:r>
            <a:r>
              <a:rPr dirty="0"/>
              <a:t> o </a:t>
            </a:r>
            <a:r>
              <a:rPr dirty="0" err="1"/>
              <a:t>nastavených</a:t>
            </a:r>
            <a:r>
              <a:rPr dirty="0"/>
              <a:t> </a:t>
            </a:r>
            <a:r>
              <a:rPr dirty="0" err="1"/>
              <a:t>základních</a:t>
            </a:r>
            <a:r>
              <a:rPr dirty="0"/>
              <a:t> </a:t>
            </a:r>
            <a:r>
              <a:rPr dirty="0" err="1"/>
              <a:t>principech</a:t>
            </a:r>
            <a:r>
              <a:rPr dirty="0"/>
              <a:t>. </a:t>
            </a:r>
            <a:endParaRPr sz="3800" dirty="0"/>
          </a:p>
          <a:p>
            <a:pPr marL="555171" indent="-555171">
              <a:lnSpc>
                <a:spcPct val="80000"/>
              </a:lnSpc>
              <a:spcBef>
                <a:spcPts val="500"/>
              </a:spcBef>
              <a:defRPr sz="3400"/>
            </a:pPr>
            <a:endParaRPr sz="3800" dirty="0"/>
          </a:p>
          <a:p>
            <a:pPr>
              <a:lnSpc>
                <a:spcPct val="80000"/>
              </a:lnSpc>
              <a:spcBef>
                <a:spcPts val="500"/>
              </a:spcBef>
              <a:defRPr sz="2100"/>
            </a:pPr>
            <a:r>
              <a:rPr dirty="0" err="1"/>
              <a:t>Jednotlivé</a:t>
            </a:r>
            <a:r>
              <a:rPr dirty="0"/>
              <a:t> body:</a:t>
            </a:r>
            <a:endParaRPr sz="2000" dirty="0"/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rPr dirty="0" err="1"/>
              <a:t>Stanovení</a:t>
            </a:r>
            <a:r>
              <a:rPr dirty="0"/>
              <a:t> a </a:t>
            </a:r>
            <a:r>
              <a:rPr dirty="0" err="1"/>
              <a:t>hodnocení</a:t>
            </a:r>
            <a:r>
              <a:rPr dirty="0"/>
              <a:t> </a:t>
            </a:r>
            <a:r>
              <a:rPr dirty="0" err="1"/>
              <a:t>cílů</a:t>
            </a:r>
            <a:r>
              <a:rPr dirty="0"/>
              <a:t> (v </a:t>
            </a:r>
            <a:r>
              <a:rPr dirty="0" err="1"/>
              <a:t>sezóně</a:t>
            </a:r>
            <a:r>
              <a:rPr dirty="0"/>
              <a:t>)</a:t>
            </a:r>
            <a:endParaRPr sz="1700" dirty="0"/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defRPr sz="2100" b="1"/>
            </a:pPr>
            <a:r>
              <a:rPr dirty="0" err="1"/>
              <a:t>Plán</a:t>
            </a:r>
            <a:r>
              <a:rPr dirty="0"/>
              <a:t> </a:t>
            </a:r>
            <a:r>
              <a:rPr dirty="0" err="1"/>
              <a:t>náborů</a:t>
            </a:r>
            <a:r>
              <a:rPr dirty="0"/>
              <a:t> </a:t>
            </a:r>
            <a:r>
              <a:rPr dirty="0" err="1"/>
              <a:t>dětí</a:t>
            </a:r>
            <a:r>
              <a:rPr dirty="0"/>
              <a:t> </a:t>
            </a:r>
            <a:endParaRPr sz="3400" dirty="0"/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defRPr sz="2100" b="1"/>
            </a:pPr>
            <a:r>
              <a:rPr dirty="0" err="1"/>
              <a:t>Důraz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sportovní</a:t>
            </a:r>
            <a:r>
              <a:rPr dirty="0"/>
              <a:t> </a:t>
            </a:r>
            <a:r>
              <a:rPr dirty="0" err="1"/>
              <a:t>metodiku</a:t>
            </a:r>
            <a:endParaRPr sz="3400" dirty="0"/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rPr dirty="0" err="1"/>
              <a:t>Časové</a:t>
            </a:r>
            <a:r>
              <a:rPr dirty="0"/>
              <a:t> </a:t>
            </a:r>
            <a:r>
              <a:rPr dirty="0" err="1"/>
              <a:t>rozdělení</a:t>
            </a:r>
            <a:r>
              <a:rPr dirty="0"/>
              <a:t> </a:t>
            </a:r>
            <a:r>
              <a:rPr dirty="0" err="1"/>
              <a:t>hřišť</a:t>
            </a:r>
            <a:endParaRPr sz="1700" dirty="0"/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rPr dirty="0" err="1"/>
              <a:t>Zahraniční</a:t>
            </a:r>
            <a:r>
              <a:rPr dirty="0"/>
              <a:t> </a:t>
            </a:r>
            <a:r>
              <a:rPr dirty="0" err="1"/>
              <a:t>srovnání</a:t>
            </a:r>
            <a:r>
              <a:rPr dirty="0"/>
              <a:t> (</a:t>
            </a:r>
            <a:r>
              <a:rPr dirty="0" err="1"/>
              <a:t>turnaje</a:t>
            </a:r>
            <a:r>
              <a:rPr dirty="0"/>
              <a:t> v </a:t>
            </a:r>
            <a:r>
              <a:rPr dirty="0" err="1"/>
              <a:t>ČR</a:t>
            </a:r>
            <a:r>
              <a:rPr dirty="0"/>
              <a:t>, </a:t>
            </a:r>
            <a:r>
              <a:rPr dirty="0" err="1"/>
              <a:t>zahraničí</a:t>
            </a:r>
            <a:r>
              <a:rPr dirty="0"/>
              <a:t>)</a:t>
            </a:r>
            <a:endParaRPr sz="1700" dirty="0"/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rPr dirty="0" err="1"/>
              <a:t>Soustředění</a:t>
            </a:r>
            <a:r>
              <a:rPr dirty="0"/>
              <a:t> (</a:t>
            </a:r>
            <a:r>
              <a:rPr dirty="0" err="1"/>
              <a:t>jarní</a:t>
            </a:r>
            <a:r>
              <a:rPr dirty="0"/>
              <a:t>, </a:t>
            </a:r>
            <a:r>
              <a:rPr dirty="0" err="1"/>
              <a:t>letní</a:t>
            </a:r>
            <a:r>
              <a:rPr dirty="0"/>
              <a:t>)</a:t>
            </a:r>
            <a:endParaRPr sz="1700" dirty="0"/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rPr dirty="0" err="1"/>
              <a:t>Termíny</a:t>
            </a:r>
            <a:r>
              <a:rPr dirty="0"/>
              <a:t> a </a:t>
            </a:r>
            <a:r>
              <a:rPr dirty="0" err="1"/>
              <a:t>účast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školení</a:t>
            </a:r>
            <a:r>
              <a:rPr dirty="0"/>
              <a:t> (</a:t>
            </a:r>
            <a:r>
              <a:rPr dirty="0" err="1"/>
              <a:t>interní</a:t>
            </a:r>
            <a:r>
              <a:rPr dirty="0"/>
              <a:t> a </a:t>
            </a:r>
            <a:r>
              <a:rPr dirty="0" err="1"/>
              <a:t>vnější</a:t>
            </a:r>
            <a:r>
              <a:rPr dirty="0"/>
              <a:t>)</a:t>
            </a:r>
            <a:endParaRPr sz="1700" dirty="0"/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rPr dirty="0" err="1"/>
              <a:t>Technické</a:t>
            </a:r>
            <a:r>
              <a:rPr dirty="0"/>
              <a:t> - </a:t>
            </a:r>
            <a:r>
              <a:rPr dirty="0" err="1"/>
              <a:t>materiálové</a:t>
            </a:r>
            <a:r>
              <a:rPr dirty="0"/>
              <a:t> </a:t>
            </a:r>
            <a:r>
              <a:rPr dirty="0" err="1"/>
              <a:t>zabezpečení</a:t>
            </a:r>
            <a:r>
              <a:rPr dirty="0"/>
              <a:t> </a:t>
            </a:r>
            <a:r>
              <a:rPr dirty="0" err="1"/>
              <a:t>jednotlivých</a:t>
            </a:r>
            <a:r>
              <a:rPr dirty="0"/>
              <a:t> </a:t>
            </a:r>
            <a:r>
              <a:rPr dirty="0" err="1"/>
              <a:t>družstev</a:t>
            </a:r>
            <a:r>
              <a:rPr dirty="0"/>
              <a:t> </a:t>
            </a:r>
          </a:p>
        </p:txBody>
      </p:sp>
      <p:pic>
        <p:nvPicPr>
          <p:cNvPr id="186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475" y="3419475"/>
            <a:ext cx="19050" cy="19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5" y="3571875"/>
            <a:ext cx="19050" cy="19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275" y="3724275"/>
            <a:ext cx="19050" cy="19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7934" y="404664"/>
            <a:ext cx="860500" cy="9745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Nadpis 1"/>
          <p:cNvSpPr txBox="1">
            <a:spLocks noGrp="1"/>
          </p:cNvSpPr>
          <p:nvPr>
            <p:ph type="ctrTitle"/>
          </p:nvPr>
        </p:nvSpPr>
        <p:spPr>
          <a:xfrm>
            <a:off x="549454" y="405649"/>
            <a:ext cx="7772401" cy="1470026"/>
          </a:xfrm>
          <a:prstGeom prst="rect">
            <a:avLst/>
          </a:prstGeom>
          <a:solidFill>
            <a:srgbClr val="E6B9B8"/>
          </a:solidFill>
        </p:spPr>
        <p:txBody>
          <a:bodyPr/>
          <a:lstStyle>
            <a:lvl1pPr>
              <a:defRPr sz="6600" b="1">
                <a:solidFill>
                  <a:srgbClr val="FF0000"/>
                </a:solidFill>
              </a:defRPr>
            </a:lvl1pPr>
          </a:lstStyle>
          <a:p>
            <a:r>
              <a:t>Nábory dětí</a:t>
            </a:r>
          </a:p>
        </p:txBody>
      </p:sp>
      <p:pic>
        <p:nvPicPr>
          <p:cNvPr id="19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634" y="559871"/>
            <a:ext cx="1043609" cy="1161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6" y="2129426"/>
            <a:ext cx="7488834" cy="41687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Nadpis 1"/>
          <p:cNvSpPr txBox="1">
            <a:spLocks noGrp="1"/>
          </p:cNvSpPr>
          <p:nvPr>
            <p:ph type="title"/>
          </p:nvPr>
        </p:nvSpPr>
        <p:spPr>
          <a:xfrm>
            <a:off x="433309" y="236234"/>
            <a:ext cx="8229601" cy="1143001"/>
          </a:xfrm>
          <a:prstGeom prst="rect">
            <a:avLst/>
          </a:prstGeom>
          <a:solidFill>
            <a:srgbClr val="E6B9B8"/>
          </a:solidFill>
        </p:spPr>
        <p:txBody>
          <a:bodyPr/>
          <a:lstStyle/>
          <a:p>
            <a:pPr>
              <a:defRPr b="1">
                <a:solidFill>
                  <a:srgbClr val="FF0000"/>
                </a:solidFill>
              </a:defRPr>
            </a:pPr>
            <a:r>
              <a:t>Nábory dětí: proces</a:t>
            </a:r>
          </a:p>
        </p:txBody>
      </p:sp>
      <p:sp>
        <p:nvSpPr>
          <p:cNvPr id="196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500"/>
              </a:spcBef>
              <a:defRPr sz="2200" b="1"/>
            </a:pPr>
            <a:r>
              <a:t>šéftrenér zabezpečuje:</a:t>
            </a:r>
          </a:p>
          <a:p>
            <a:pPr marL="0" indent="0">
              <a:lnSpc>
                <a:spcPct val="80000"/>
              </a:lnSpc>
              <a:spcBef>
                <a:spcPts val="500"/>
              </a:spcBef>
              <a:buSzTx/>
              <a:buNone/>
              <a:defRPr sz="2200"/>
            </a:pPr>
            <a:endParaRPr/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Char char="-"/>
              <a:defRPr sz="2200"/>
            </a:pPr>
            <a:r>
              <a:t>zajištění chodu kroužků (3 x škola – možnost až 6 kroužků (1., 2. třída)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Char char="-"/>
              <a:defRPr sz="2200"/>
            </a:pPr>
            <a:r>
              <a:t>kroužek probíhá dle metodiky HORSTA WEINA – pro kategorie mini a U8 (benjamínků)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Char char="-"/>
              <a:defRPr sz="2200"/>
            </a:pPr>
            <a:r>
              <a:t>kroužku se vždy zúčastňují dva trenéři (šéftrenér + pomocník)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Char char="-"/>
              <a:defRPr sz="2200"/>
            </a:pPr>
            <a:r>
              <a:t>propagační akce oddílu (sportovní dny) (stánek, letáky, ukázky)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Char char="-"/>
              <a:defRPr sz="2200"/>
            </a:pPr>
            <a:r>
              <a:t>náborová akce na hřišti (např. v rámci dětského dne – ukázky)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Char char="-"/>
              <a:defRPr sz="2200"/>
            </a:pPr>
            <a:r>
              <a:t>odpovědný za zaregistrování všech nových hráčů 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Char char="-"/>
              <a:defRPr sz="2200"/>
            </a:pPr>
            <a:r>
              <a:t>na kroužku jsou trenéři vždy sportovně oblečeni (v klubovém oblečení)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Char char="-"/>
              <a:defRPr sz="2200"/>
            </a:pPr>
            <a:r>
              <a:t>zajišťuje úzkou spolupráci se školou a rodiči</a:t>
            </a:r>
          </a:p>
        </p:txBody>
      </p:sp>
      <p:pic>
        <p:nvPicPr>
          <p:cNvPr id="197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9715" y="260647"/>
            <a:ext cx="860500" cy="9745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Nadpis 1"/>
          <p:cNvSpPr txBox="1">
            <a:spLocks noGrp="1"/>
          </p:cNvSpPr>
          <p:nvPr>
            <p:ph type="title"/>
          </p:nvPr>
        </p:nvSpPr>
        <p:spPr>
          <a:xfrm>
            <a:off x="251520" y="214866"/>
            <a:ext cx="8363271" cy="1354164"/>
          </a:xfrm>
          <a:prstGeom prst="rect">
            <a:avLst/>
          </a:prstGeom>
          <a:solidFill>
            <a:srgbClr val="E6B9B8"/>
          </a:solidFill>
        </p:spPr>
        <p:txBody>
          <a:bodyPr>
            <a:normAutofit fontScale="90000"/>
          </a:bodyPr>
          <a:lstStyle/>
          <a:p>
            <a:pPr defTabSz="896111">
              <a:defRPr sz="4312" b="1">
                <a:solidFill>
                  <a:srgbClr val="FF0000"/>
                </a:solidFill>
              </a:defRPr>
            </a:pPr>
            <a:r>
              <a:t>Nábory dětí: cíle</a:t>
            </a:r>
            <a:br/>
            <a:endParaRPr/>
          </a:p>
        </p:txBody>
      </p:sp>
      <p:sp>
        <p:nvSpPr>
          <p:cNvPr id="200" name="Zástupný symbol pro obsah 2"/>
          <p:cNvSpPr txBox="1">
            <a:spLocks noGrp="1"/>
          </p:cNvSpPr>
          <p:nvPr>
            <p:ph type="body" sz="half" idx="1"/>
          </p:nvPr>
        </p:nvSpPr>
        <p:spPr>
          <a:xfrm>
            <a:off x="395535" y="1772816"/>
            <a:ext cx="4968554" cy="4824537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buSzTx/>
              <a:buNone/>
            </a:pPr>
            <a:endParaRPr/>
          </a:p>
          <a:p>
            <a:pPr>
              <a:lnSpc>
                <a:spcPct val="90000"/>
              </a:lnSpc>
              <a:buFontTx/>
              <a:buChar char="-"/>
            </a:pPr>
            <a:r>
              <a:t>každý rok přivést do oddílu min. 30 dětí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t>povinné zúčastňovaní turnajů školních kroužků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t>komunikace s rodiči a vedením školy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t>80 % nových dětí přichází do oddílu z kroužků</a:t>
            </a:r>
          </a:p>
        </p:txBody>
      </p:sp>
      <p:pic>
        <p:nvPicPr>
          <p:cNvPr id="201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1774" y="260647"/>
            <a:ext cx="860500" cy="9745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2708919"/>
            <a:ext cx="3071443" cy="29523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Nadpis 1"/>
          <p:cNvSpPr txBox="1">
            <a:spLocks noGrp="1"/>
          </p:cNvSpPr>
          <p:nvPr>
            <p:ph type="ctrTitle"/>
          </p:nvPr>
        </p:nvSpPr>
        <p:spPr>
          <a:xfrm>
            <a:off x="549454" y="405649"/>
            <a:ext cx="7772401" cy="1470026"/>
          </a:xfrm>
          <a:prstGeom prst="rect">
            <a:avLst/>
          </a:prstGeom>
          <a:solidFill>
            <a:srgbClr val="E6B9B8"/>
          </a:solidFill>
        </p:spPr>
        <p:txBody>
          <a:bodyPr/>
          <a:lstStyle>
            <a:lvl1pPr>
              <a:defRPr sz="6600" b="1">
                <a:solidFill>
                  <a:srgbClr val="FF0000"/>
                </a:solidFill>
              </a:defRPr>
            </a:lvl1pPr>
          </a:lstStyle>
          <a:p>
            <a:r>
              <a:t>Metodika</a:t>
            </a:r>
          </a:p>
        </p:txBody>
      </p:sp>
      <p:pic>
        <p:nvPicPr>
          <p:cNvPr id="205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634" y="559871"/>
            <a:ext cx="1043609" cy="1161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132855"/>
            <a:ext cx="7344817" cy="45650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Motiv systému Office">
  <a:themeElements>
    <a:clrScheme name="Motiv systém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Motiv systému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iv systém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Motiv systém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Motiv systému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iv systém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1146</Words>
  <Application>Microsoft Office PowerPoint</Application>
  <PresentationFormat>Předvádění na obrazovce (4:3)</PresentationFormat>
  <Paragraphs>155</Paragraphs>
  <Slides>25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6" baseType="lpstr">
      <vt:lpstr>Motiv systému Office</vt:lpstr>
      <vt:lpstr>SK SLAVIA PRAHA  – pozemní hokej</vt:lpstr>
      <vt:lpstr>Proč má Slavia rozvojový plán ?</vt:lpstr>
      <vt:lpstr>Šéftrenér </vt:lpstr>
      <vt:lpstr>Šéftrenér - etický kodex</vt:lpstr>
      <vt:lpstr>Trenérská rada </vt:lpstr>
      <vt:lpstr>Nábory dětí</vt:lpstr>
      <vt:lpstr>Nábory dětí: proces</vt:lpstr>
      <vt:lpstr>Nábory dětí: cíle </vt:lpstr>
      <vt:lpstr>Metodika</vt:lpstr>
      <vt:lpstr>Sportovní metodika - šéftrenér je zodpovědný za její důsledné dodržování </vt:lpstr>
      <vt:lpstr>Sportovní metodika  stručný přehled technický/taktických dovedností hráčů dle jednotlivých kategorií</vt:lpstr>
      <vt:lpstr>Sportovní metodika - základní body tréninku a zápasu</vt:lpstr>
      <vt:lpstr>Prezentace aplikace PowerPoint</vt:lpstr>
      <vt:lpstr>Sportovní metodika  Výchova mladého hráče/ky –zatížení (forma), vzdělávání a povinnosti hráč/trenér/klub s ohledem na věk  </vt:lpstr>
      <vt:lpstr>Sportovní metodika Struktura tréninkové jednotky</vt:lpstr>
      <vt:lpstr>Vzdělávání trenérů</vt:lpstr>
      <vt:lpstr>Mladí trenéři</vt:lpstr>
      <vt:lpstr>Inspirace / komunikace</vt:lpstr>
      <vt:lpstr>Vize chodu mládeže SK SLAVIA PRAHA</vt:lpstr>
      <vt:lpstr>Tento materiál byl vytvořen pro šéftrenéra a klubové trenéry – posuňme oddíl dál!</vt:lpstr>
      <vt:lpstr>Soustředění/zahraniční turnaje</vt:lpstr>
      <vt:lpstr>Definujme si, jakého chceme vychovat hráče  Jak to dělají v Ajaxu Amsterdam?</vt:lpstr>
      <vt:lpstr>Mluvme s dětmi!  (viz. Metodika- tabulka s pohovory – od jakého věku) Jak vedou rozhovor o rozvoji s dětmi v HC BOSCH?</vt:lpstr>
      <vt:lpstr>Jsou rodiče Vašich svěřenců skutečně dobře informováni ?  Komunikujte s nimi!</vt:lpstr>
      <vt:lpstr>Materiál byl vytvořen k  posunutí SK SLAVIA PRAHA  k výkonnostnímu a respektovanému  týmu mezinárodní úrovně  Tento materiál zpracoval a vytvořil: Jan Urbanec za pomoci Miroslava Ludvíka a Gina Schilderse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 SLAVIA PRAHA  – pozemní hokej</dc:title>
  <dc:creator>Nikola Mládková</dc:creator>
  <cp:lastModifiedBy>Niki</cp:lastModifiedBy>
  <cp:revision>2</cp:revision>
  <dcterms:modified xsi:type="dcterms:W3CDTF">2021-02-25T21:38:27Z</dcterms:modified>
</cp:coreProperties>
</file>